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11"/>
  </p:notesMasterIdLst>
  <p:sldIdLst>
    <p:sldId id="256" r:id="rId2"/>
    <p:sldId id="702" r:id="rId3"/>
    <p:sldId id="461" r:id="rId4"/>
    <p:sldId id="729" r:id="rId5"/>
    <p:sldId id="711" r:id="rId6"/>
    <p:sldId id="735" r:id="rId7"/>
    <p:sldId id="723" r:id="rId8"/>
    <p:sldId id="736" r:id="rId9"/>
    <p:sldId id="737"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5840" autoAdjust="0"/>
  </p:normalViewPr>
  <p:slideViewPr>
    <p:cSldViewPr>
      <p:cViewPr varScale="1">
        <p:scale>
          <a:sx n="107" d="100"/>
          <a:sy n="107" d="100"/>
        </p:scale>
        <p:origin x="1760" y="176"/>
      </p:cViewPr>
      <p:guideLst>
        <p:guide orient="horz" pos="2160"/>
        <p:guide pos="2880"/>
      </p:guideLst>
    </p:cSldViewPr>
  </p:slideViewPr>
  <p:outlineViewPr>
    <p:cViewPr>
      <p:scale>
        <a:sx n="33" d="100"/>
        <a:sy n="33" d="100"/>
      </p:scale>
      <p:origin x="72" y="64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197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7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7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197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4DC24188-ECD5-4899-B8E2-D3CD8A40B190}" type="slidenum">
              <a:rPr lang="en-US"/>
              <a:pPr>
                <a:defRPr/>
              </a:pPr>
              <a:t>‹#›</a:t>
            </a:fld>
            <a:endParaRPr lang="en-US"/>
          </a:p>
        </p:txBody>
      </p:sp>
    </p:spTree>
    <p:extLst>
      <p:ext uri="{BB962C8B-B14F-4D97-AF65-F5344CB8AC3E}">
        <p14:creationId xmlns:p14="http://schemas.microsoft.com/office/powerpoint/2010/main" val="22419299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2AED8647-3E21-4E8E-B6A9-C6E85FFB5CFD}" type="slidenum">
              <a:rPr lang="en-US"/>
              <a:pPr/>
              <a:t>1</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p>
        </p:txBody>
      </p:sp>
      <p:sp>
        <p:nvSpPr>
          <p:cNvPr id="9933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9933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smtClean="0"/>
            </a:lvl1pPr>
          </a:lstStyle>
          <a:p>
            <a:pPr>
              <a:defRPr/>
            </a:pPr>
            <a:endParaRPr lang="en-US"/>
          </a:p>
        </p:txBody>
      </p:sp>
      <p:sp>
        <p:nvSpPr>
          <p:cNvPr id="6" name="Rectangle 6"/>
          <p:cNvSpPr>
            <a:spLocks noGrp="1" noChangeArrowheads="1"/>
          </p:cNvSpPr>
          <p:nvPr>
            <p:ph type="sldNum" sz="quarter" idx="11"/>
          </p:nvPr>
        </p:nvSpPr>
        <p:spPr/>
        <p:txBody>
          <a:bodyPr/>
          <a:lstStyle>
            <a:lvl1pPr>
              <a:defRPr smtClean="0"/>
            </a:lvl1pPr>
          </a:lstStyle>
          <a:p>
            <a:pPr>
              <a:defRPr/>
            </a:pPr>
            <a:fld id="{A485E8FC-1850-4E94-A516-EEF0F8999C59}"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smtClean="0"/>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D1C374-03C1-41AB-A8CC-E3C4BE0D5A0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F2E0A5-3E72-4E50-9CB3-CBF5FD39070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B4B877-A464-435E-A45B-2C235DC4D2B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391494-B67E-41E0-8D19-C1DF0F30C7E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F29369-EB2D-4D21-AB89-FA2BD3CB382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AA15FB-1978-4F02-9A3F-9FBA5F2F0B1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B903F74-373E-4ABC-98AC-DE20ADAC2A1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AFE1345-EBD9-429E-859D-06677DCC6B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19040C-D777-4C36-8FB2-45A3DA1BFB9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66F817-0B80-48DA-A5B2-BB33509D887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830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83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latin typeface="Arial" charset="0"/>
              </a:defRPr>
            </a:lvl1pPr>
          </a:lstStyle>
          <a:p>
            <a:pPr>
              <a:defRPr/>
            </a:pPr>
            <a:endParaRPr lang="en-US"/>
          </a:p>
        </p:txBody>
      </p:sp>
      <p:sp>
        <p:nvSpPr>
          <p:cNvPr id="983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latin typeface="Arial" charset="0"/>
              </a:defRPr>
            </a:lvl1pPr>
          </a:lstStyle>
          <a:p>
            <a:pPr>
              <a:defRPr/>
            </a:pPr>
            <a:endParaRPr lang="en-US"/>
          </a:p>
        </p:txBody>
      </p:sp>
      <p:sp>
        <p:nvSpPr>
          <p:cNvPr id="983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latin typeface="Arial" charset="0"/>
              </a:defRPr>
            </a:lvl1pPr>
          </a:lstStyle>
          <a:p>
            <a:pPr>
              <a:defRPr/>
            </a:pPr>
            <a:fld id="{57D8F45D-E209-4FA7-8CD3-CC4C0211E4E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6"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dirty="0"/>
              <a:t>The Umbrella of Spiritual Authority:</a:t>
            </a:r>
          </a:p>
        </p:txBody>
      </p:sp>
      <p:sp>
        <p:nvSpPr>
          <p:cNvPr id="2051" name="Rectangle 3"/>
          <p:cNvSpPr>
            <a:spLocks noGrp="1" noChangeArrowheads="1"/>
          </p:cNvSpPr>
          <p:nvPr>
            <p:ph type="subTitle" idx="1"/>
          </p:nvPr>
        </p:nvSpPr>
        <p:spPr/>
        <p:txBody>
          <a:bodyPr/>
          <a:lstStyle/>
          <a:p>
            <a:pPr eaLnBrk="1" hangingPunct="1">
              <a:defRPr/>
            </a:pPr>
            <a:endParaRPr lang="en-US" dirty="0"/>
          </a:p>
        </p:txBody>
      </p:sp>
      <p:pic>
        <p:nvPicPr>
          <p:cNvPr id="1026" name="Picture 2" descr="C:\Users\Amanda\Documents\Sunday Morning Prep\Creative Team Projects and Notes\Brandings and Ideas\NYOL_FULLsl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manda\AppData\Local\Microsoft\Windows\Temporary Internet Files\Content.Outlook\LK6Y2AAK\NYOL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76600" y="152400"/>
            <a:ext cx="5715000" cy="1384300"/>
          </a:xfrm>
        </p:spPr>
        <p:txBody>
          <a:bodyPr/>
          <a:lstStyle/>
          <a:p>
            <a:r>
              <a:rPr lang="en-US" dirty="0">
                <a:solidFill>
                  <a:srgbClr val="000000"/>
                </a:solidFill>
                <a:effectLst/>
                <a:latin typeface="Calibri" pitchFamily="34" charset="0"/>
              </a:rPr>
              <a:t>Ministry Gifts:</a:t>
            </a:r>
          </a:p>
        </p:txBody>
      </p:sp>
      <p:sp>
        <p:nvSpPr>
          <p:cNvPr id="3" name="Content Placeholder 2"/>
          <p:cNvSpPr>
            <a:spLocks noGrp="1"/>
          </p:cNvSpPr>
          <p:nvPr>
            <p:ph idx="1"/>
          </p:nvPr>
        </p:nvSpPr>
        <p:spPr>
          <a:xfrm>
            <a:off x="457200" y="2209800"/>
            <a:ext cx="8229600" cy="3810000"/>
          </a:xfrm>
        </p:spPr>
        <p:txBody>
          <a:bodyPr/>
          <a:lstStyle/>
          <a:p>
            <a:pPr>
              <a:buClrTx/>
            </a:pPr>
            <a:r>
              <a:rPr lang="en-US" dirty="0">
                <a:solidFill>
                  <a:srgbClr val="000000"/>
                </a:solidFill>
                <a:effectLst/>
              </a:rPr>
              <a:t>Over-performing &amp; underperforming</a:t>
            </a:r>
          </a:p>
          <a:p>
            <a:pPr>
              <a:buClrTx/>
            </a:pPr>
            <a:r>
              <a:rPr lang="en-US" dirty="0">
                <a:solidFill>
                  <a:srgbClr val="000000"/>
                </a:solidFill>
                <a:effectLst/>
              </a:rPr>
              <a:t>If we are going to expand our spiritual authority, we need to develop our gifts.  We must know our gifts and develop our gifts to maximize our spiritual impact. How do you develop the gifts God has given you? </a:t>
            </a:r>
          </a:p>
          <a:p>
            <a:pPr>
              <a:buClrTx/>
            </a:pPr>
            <a:endParaRPr lang="en-US" dirty="0">
              <a:solidFill>
                <a:srgbClr val="000000"/>
              </a:solidFill>
            </a:endParaRPr>
          </a:p>
        </p:txBody>
      </p:sp>
    </p:spTree>
    <p:extLst>
      <p:ext uri="{BB962C8B-B14F-4D97-AF65-F5344CB8AC3E}">
        <p14:creationId xmlns:p14="http://schemas.microsoft.com/office/powerpoint/2010/main" val="23760468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manda\AppData\Local\Microsoft\Windows\Temporary Internet Files\Content.Outlook\LK6Y2AAK\NYOL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67000" y="152400"/>
            <a:ext cx="6324600" cy="1384300"/>
          </a:xfrm>
        </p:spPr>
        <p:txBody>
          <a:bodyPr/>
          <a:lstStyle/>
          <a:p>
            <a:endParaRPr lang="en-US" dirty="0">
              <a:solidFill>
                <a:srgbClr val="000000"/>
              </a:solidFill>
              <a:effectLst/>
              <a:latin typeface="Calibri" pitchFamily="34" charset="0"/>
            </a:endParaRPr>
          </a:p>
        </p:txBody>
      </p:sp>
      <p:sp>
        <p:nvSpPr>
          <p:cNvPr id="3" name="Content Placeholder 2"/>
          <p:cNvSpPr>
            <a:spLocks noGrp="1"/>
          </p:cNvSpPr>
          <p:nvPr>
            <p:ph idx="1"/>
          </p:nvPr>
        </p:nvSpPr>
        <p:spPr>
          <a:xfrm>
            <a:off x="457200" y="2133600"/>
            <a:ext cx="8229600" cy="3733800"/>
          </a:xfrm>
        </p:spPr>
        <p:txBody>
          <a:bodyPr/>
          <a:lstStyle/>
          <a:p>
            <a:pPr>
              <a:buClrTx/>
            </a:pPr>
            <a:r>
              <a:rPr lang="en-US" sz="2800" dirty="0">
                <a:solidFill>
                  <a:srgbClr val="000000"/>
                </a:solidFill>
                <a:effectLst/>
              </a:rPr>
              <a:t>2 Timothy 1:5-6, “I have been reminded of your sincere faith, which first lived in your grandmother Lois and in your mother Eunice and, I am persuaded, now lives in you also.  For this reason I remind you to fan into flame the gift of God, which is in you through the laying on of my hands.  For God did not give us a spirit of timidity, but a spirit of power, of love and of self-discipline.”  </a:t>
            </a:r>
          </a:p>
        </p:txBody>
      </p:sp>
    </p:spTree>
    <p:extLst>
      <p:ext uri="{BB962C8B-B14F-4D97-AF65-F5344CB8AC3E}">
        <p14:creationId xmlns:p14="http://schemas.microsoft.com/office/powerpoint/2010/main" val="32829601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manda\AppData\Local\Microsoft\Windows\Temporary Internet Files\Content.Outlook\LK6Y2AAK\NYOL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67000" y="152400"/>
            <a:ext cx="6324600" cy="1384300"/>
          </a:xfrm>
        </p:spPr>
        <p:txBody>
          <a:bodyPr/>
          <a:lstStyle/>
          <a:p>
            <a:endParaRPr lang="en-US" dirty="0">
              <a:solidFill>
                <a:srgbClr val="000000"/>
              </a:solidFill>
              <a:effectLst/>
              <a:latin typeface="Calibri" pitchFamily="34" charset="0"/>
            </a:endParaRPr>
          </a:p>
        </p:txBody>
      </p:sp>
      <p:sp>
        <p:nvSpPr>
          <p:cNvPr id="3" name="Content Placeholder 2"/>
          <p:cNvSpPr>
            <a:spLocks noGrp="1"/>
          </p:cNvSpPr>
          <p:nvPr>
            <p:ph idx="1"/>
          </p:nvPr>
        </p:nvSpPr>
        <p:spPr>
          <a:xfrm>
            <a:off x="457200" y="2133600"/>
            <a:ext cx="8229600" cy="3733800"/>
          </a:xfrm>
        </p:spPr>
        <p:txBody>
          <a:bodyPr/>
          <a:lstStyle/>
          <a:p>
            <a:pPr>
              <a:buClrTx/>
            </a:pPr>
            <a:r>
              <a:rPr lang="en-US" sz="2800" b="1" dirty="0">
                <a:solidFill>
                  <a:srgbClr val="000000"/>
                </a:solidFill>
                <a:effectLst/>
              </a:rPr>
              <a:t>First, to develop our gifts, &amp; expand our spiritual authority, we need to receive prayer</a:t>
            </a:r>
            <a:r>
              <a:rPr lang="en-US" sz="2800" dirty="0">
                <a:solidFill>
                  <a:srgbClr val="000000"/>
                </a:solidFill>
                <a:effectLst/>
              </a:rPr>
              <a:t>.  2 Timothy 1:6, “I remind you to fan into flame the gift of God, which is in you through the laying on of my hands.” </a:t>
            </a:r>
          </a:p>
          <a:p>
            <a:pPr>
              <a:buClrTx/>
            </a:pPr>
            <a:r>
              <a:rPr lang="en-US" sz="2800" dirty="0">
                <a:solidFill>
                  <a:srgbClr val="000000"/>
                </a:solidFill>
                <a:effectLst/>
              </a:rPr>
              <a:t>Spiritual gifts can be imparted through prayer.  And prayer can empower spiritual gifts. (sailboat – wind) (pray &amp; receive prayer; low flame)</a:t>
            </a:r>
            <a:endParaRPr lang="en-US" sz="2800" dirty="0">
              <a:solidFill>
                <a:srgbClr val="000000"/>
              </a:solidFill>
            </a:endParaRPr>
          </a:p>
        </p:txBody>
      </p:sp>
    </p:spTree>
    <p:extLst>
      <p:ext uri="{BB962C8B-B14F-4D97-AF65-F5344CB8AC3E}">
        <p14:creationId xmlns:p14="http://schemas.microsoft.com/office/powerpoint/2010/main" val="2798999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manda\AppData\Local\Microsoft\Windows\Temporary Internet Files\Content.Outlook\LK6Y2AAK\NYOL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67000" y="152400"/>
            <a:ext cx="6324600" cy="1384300"/>
          </a:xfrm>
        </p:spPr>
        <p:txBody>
          <a:bodyPr/>
          <a:lstStyle/>
          <a:p>
            <a:endParaRPr lang="en-US" dirty="0">
              <a:solidFill>
                <a:srgbClr val="000000"/>
              </a:solidFill>
              <a:effectLst/>
              <a:latin typeface="Calibri" pitchFamily="34" charset="0"/>
            </a:endParaRPr>
          </a:p>
        </p:txBody>
      </p:sp>
      <p:sp>
        <p:nvSpPr>
          <p:cNvPr id="3" name="Content Placeholder 2"/>
          <p:cNvSpPr>
            <a:spLocks noGrp="1"/>
          </p:cNvSpPr>
          <p:nvPr>
            <p:ph idx="1"/>
          </p:nvPr>
        </p:nvSpPr>
        <p:spPr>
          <a:xfrm>
            <a:off x="457200" y="1981200"/>
            <a:ext cx="8229600" cy="3962400"/>
          </a:xfrm>
        </p:spPr>
        <p:txBody>
          <a:bodyPr/>
          <a:lstStyle/>
          <a:p>
            <a:pPr>
              <a:buClrTx/>
            </a:pPr>
            <a:r>
              <a:rPr lang="en-US" b="1" dirty="0">
                <a:solidFill>
                  <a:srgbClr val="000000"/>
                </a:solidFill>
                <a:effectLst/>
              </a:rPr>
              <a:t>Second, to develop our gifts, and expand our spiritual authority, we need to take risks</a:t>
            </a:r>
            <a:r>
              <a:rPr lang="en-US" dirty="0">
                <a:solidFill>
                  <a:srgbClr val="000000"/>
                </a:solidFill>
                <a:effectLst/>
              </a:rPr>
              <a:t>.  2 Timothy 1:6, “I remind you to fan into flame the gift of God, which is in you through the laying on of my hands.  For God did not give us a spirit of timidity, but a spirit of power, of love and of self-discipline.”  (1 John 4:18) (Mt 25)</a:t>
            </a:r>
          </a:p>
          <a:p>
            <a:pPr>
              <a:buClrTx/>
            </a:pPr>
            <a:endParaRPr lang="en-US" dirty="0">
              <a:solidFill>
                <a:srgbClr val="000000"/>
              </a:solidFill>
              <a:effectLst/>
            </a:endParaRPr>
          </a:p>
          <a:p>
            <a:pPr>
              <a:buClrTx/>
            </a:pPr>
            <a:endParaRPr lang="en-US" dirty="0">
              <a:solidFill>
                <a:srgbClr val="000000"/>
              </a:solidFill>
              <a:effectLst/>
            </a:endParaRPr>
          </a:p>
        </p:txBody>
      </p:sp>
    </p:spTree>
    <p:extLst>
      <p:ext uri="{BB962C8B-B14F-4D97-AF65-F5344CB8AC3E}">
        <p14:creationId xmlns:p14="http://schemas.microsoft.com/office/powerpoint/2010/main" val="248025609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manda\AppData\Local\Microsoft\Windows\Temporary Internet Files\Content.Outlook\LK6Y2AAK\NYOL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67000" y="152400"/>
            <a:ext cx="6324600" cy="1384300"/>
          </a:xfrm>
        </p:spPr>
        <p:txBody>
          <a:bodyPr/>
          <a:lstStyle/>
          <a:p>
            <a:endParaRPr lang="en-US" dirty="0">
              <a:solidFill>
                <a:srgbClr val="000000"/>
              </a:solidFill>
              <a:effectLst/>
              <a:latin typeface="Calibri" pitchFamily="34" charset="0"/>
            </a:endParaRPr>
          </a:p>
        </p:txBody>
      </p:sp>
      <p:sp>
        <p:nvSpPr>
          <p:cNvPr id="3" name="Content Placeholder 2"/>
          <p:cNvSpPr>
            <a:spLocks noGrp="1"/>
          </p:cNvSpPr>
          <p:nvPr>
            <p:ph idx="1"/>
          </p:nvPr>
        </p:nvSpPr>
        <p:spPr>
          <a:xfrm>
            <a:off x="457200" y="2133600"/>
            <a:ext cx="8229600" cy="3581400"/>
          </a:xfrm>
        </p:spPr>
        <p:txBody>
          <a:bodyPr/>
          <a:lstStyle/>
          <a:p>
            <a:pPr>
              <a:buClrTx/>
            </a:pPr>
            <a:r>
              <a:rPr lang="en-US" sz="2800" b="1" dirty="0">
                <a:solidFill>
                  <a:srgbClr val="000000"/>
                </a:solidFill>
                <a:effectLst/>
              </a:rPr>
              <a:t>Second, to develop our gifts, and expand our spiritual authority, we need to take risks</a:t>
            </a:r>
            <a:r>
              <a:rPr lang="en-US" sz="2800" dirty="0">
                <a:solidFill>
                  <a:srgbClr val="000000"/>
                </a:solidFill>
                <a:effectLst/>
              </a:rPr>
              <a:t>.  2 Timothy 1:6</a:t>
            </a:r>
          </a:p>
          <a:p>
            <a:pPr>
              <a:buClrTx/>
            </a:pPr>
            <a:r>
              <a:rPr lang="en-US" sz="2800" dirty="0">
                <a:solidFill>
                  <a:srgbClr val="000000"/>
                </a:solidFill>
                <a:effectLst/>
              </a:rPr>
              <a:t>Matthew 25:24-25, “Master I knew that you are a hard man, harvesting where you have not sown and gathering where you have not scattered seed.  So I was afraid and went out and hid your talent in the ground.  See, here is what belongs to you.” (K; B; E; you)</a:t>
            </a:r>
          </a:p>
          <a:p>
            <a:pPr>
              <a:buClrTx/>
            </a:pPr>
            <a:endParaRPr lang="en-US" dirty="0">
              <a:solidFill>
                <a:srgbClr val="000000"/>
              </a:solidFill>
              <a:effectLst/>
            </a:endParaRPr>
          </a:p>
        </p:txBody>
      </p:sp>
    </p:spTree>
    <p:extLst>
      <p:ext uri="{BB962C8B-B14F-4D97-AF65-F5344CB8AC3E}">
        <p14:creationId xmlns:p14="http://schemas.microsoft.com/office/powerpoint/2010/main" val="971450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manda\AppData\Local\Microsoft\Windows\Temporary Internet Files\Content.Outlook\LK6Y2AAK\NYOL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67000" y="152400"/>
            <a:ext cx="6324600" cy="1384300"/>
          </a:xfrm>
        </p:spPr>
        <p:txBody>
          <a:bodyPr/>
          <a:lstStyle/>
          <a:p>
            <a:endParaRPr lang="en-US" dirty="0">
              <a:solidFill>
                <a:srgbClr val="000000"/>
              </a:solidFill>
              <a:effectLst/>
              <a:latin typeface="Calibri" pitchFamily="34" charset="0"/>
            </a:endParaRPr>
          </a:p>
        </p:txBody>
      </p:sp>
      <p:sp>
        <p:nvSpPr>
          <p:cNvPr id="3" name="Content Placeholder 2"/>
          <p:cNvSpPr>
            <a:spLocks noGrp="1"/>
          </p:cNvSpPr>
          <p:nvPr>
            <p:ph idx="1"/>
          </p:nvPr>
        </p:nvSpPr>
        <p:spPr>
          <a:xfrm>
            <a:off x="457200" y="1981200"/>
            <a:ext cx="8229600" cy="3886200"/>
          </a:xfrm>
        </p:spPr>
        <p:txBody>
          <a:bodyPr/>
          <a:lstStyle/>
          <a:p>
            <a:pPr>
              <a:buClrTx/>
            </a:pPr>
            <a:r>
              <a:rPr lang="en-US" b="1" dirty="0">
                <a:solidFill>
                  <a:srgbClr val="000000"/>
                </a:solidFill>
                <a:effectLst/>
              </a:rPr>
              <a:t>Third, to develop our gifts, and expand our spiritual authority, we need to depend on God to do what we cannot do</a:t>
            </a:r>
            <a:r>
              <a:rPr lang="en-US" dirty="0">
                <a:solidFill>
                  <a:srgbClr val="000000"/>
                </a:solidFill>
                <a:effectLst/>
              </a:rPr>
              <a:t>. 2 Timothy 1:6, “I remind you to fan into flame the gift of God, which is in you through the laying on of my hands.  For God did not give us a spirit of timidity, but a spirit of power, of love and of self-discipline.” </a:t>
            </a:r>
          </a:p>
        </p:txBody>
      </p:sp>
    </p:spTree>
    <p:extLst>
      <p:ext uri="{BB962C8B-B14F-4D97-AF65-F5344CB8AC3E}">
        <p14:creationId xmlns:p14="http://schemas.microsoft.com/office/powerpoint/2010/main" val="426484655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manda\AppData\Local\Microsoft\Windows\Temporary Internet Files\Content.Outlook\LK6Y2AAK\NYOL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67000" y="152400"/>
            <a:ext cx="6324600" cy="1384300"/>
          </a:xfrm>
        </p:spPr>
        <p:txBody>
          <a:bodyPr/>
          <a:lstStyle/>
          <a:p>
            <a:endParaRPr lang="en-US" dirty="0">
              <a:solidFill>
                <a:srgbClr val="000000"/>
              </a:solidFill>
              <a:effectLst/>
              <a:latin typeface="Calibri" pitchFamily="34" charset="0"/>
            </a:endParaRPr>
          </a:p>
        </p:txBody>
      </p:sp>
      <p:sp>
        <p:nvSpPr>
          <p:cNvPr id="3" name="Content Placeholder 2"/>
          <p:cNvSpPr>
            <a:spLocks noGrp="1"/>
          </p:cNvSpPr>
          <p:nvPr>
            <p:ph idx="1"/>
          </p:nvPr>
        </p:nvSpPr>
        <p:spPr>
          <a:xfrm>
            <a:off x="457200" y="2209800"/>
            <a:ext cx="8229600" cy="3657600"/>
          </a:xfrm>
        </p:spPr>
        <p:txBody>
          <a:bodyPr/>
          <a:lstStyle/>
          <a:p>
            <a:pPr>
              <a:buClrTx/>
            </a:pPr>
            <a:r>
              <a:rPr lang="en-US" b="1" dirty="0">
                <a:solidFill>
                  <a:srgbClr val="000000"/>
                </a:solidFill>
                <a:effectLst/>
              </a:rPr>
              <a:t>Third, to develop our gifts, and expand our spiritual authority, we need to depend on God to do what we cannot do</a:t>
            </a:r>
            <a:r>
              <a:rPr lang="en-US" dirty="0">
                <a:solidFill>
                  <a:srgbClr val="000000"/>
                </a:solidFill>
                <a:effectLst/>
              </a:rPr>
              <a:t>. 2 Timothy 1:6</a:t>
            </a:r>
          </a:p>
          <a:p>
            <a:pPr>
              <a:buClrTx/>
            </a:pPr>
            <a:r>
              <a:rPr lang="en-US" dirty="0">
                <a:solidFill>
                  <a:srgbClr val="000000"/>
                </a:solidFill>
                <a:effectLst/>
              </a:rPr>
              <a:t>Often when we step out &amp; take a risk we are in over our heads – this is when God most often shows up!  (“Oh God Help”; soul care - Gladys)</a:t>
            </a:r>
          </a:p>
        </p:txBody>
      </p:sp>
    </p:spTree>
    <p:extLst>
      <p:ext uri="{BB962C8B-B14F-4D97-AF65-F5344CB8AC3E}">
        <p14:creationId xmlns:p14="http://schemas.microsoft.com/office/powerpoint/2010/main" val="20620976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manda\AppData\Local\Microsoft\Windows\Temporary Internet Files\Content.Outlook\LK6Y2AAK\NYOL_p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67000" y="152400"/>
            <a:ext cx="6324600" cy="1384300"/>
          </a:xfrm>
        </p:spPr>
        <p:txBody>
          <a:bodyPr/>
          <a:lstStyle/>
          <a:p>
            <a:endParaRPr lang="en-US" dirty="0">
              <a:solidFill>
                <a:srgbClr val="000000"/>
              </a:solidFill>
              <a:effectLst/>
              <a:latin typeface="Calibri" pitchFamily="34" charset="0"/>
            </a:endParaRPr>
          </a:p>
        </p:txBody>
      </p:sp>
      <p:sp>
        <p:nvSpPr>
          <p:cNvPr id="3" name="Content Placeholder 2"/>
          <p:cNvSpPr>
            <a:spLocks noGrp="1"/>
          </p:cNvSpPr>
          <p:nvPr>
            <p:ph idx="1"/>
          </p:nvPr>
        </p:nvSpPr>
        <p:spPr>
          <a:xfrm>
            <a:off x="457200" y="2133600"/>
            <a:ext cx="8229600" cy="3733800"/>
          </a:xfrm>
        </p:spPr>
        <p:txBody>
          <a:bodyPr/>
          <a:lstStyle/>
          <a:p>
            <a:pPr>
              <a:buClrTx/>
            </a:pPr>
            <a:r>
              <a:rPr lang="en-US" dirty="0">
                <a:solidFill>
                  <a:srgbClr val="000000"/>
                </a:solidFill>
                <a:effectLst/>
              </a:rPr>
              <a:t>Challenge: God wants your life to count; he wants you to make a difference. Ask God: Where do you want me to step out &amp; serve you?  Receive prayer.  Step out in risky faith.  Depend on God.  </a:t>
            </a:r>
          </a:p>
        </p:txBody>
      </p:sp>
    </p:spTree>
    <p:extLst>
      <p:ext uri="{BB962C8B-B14F-4D97-AF65-F5344CB8AC3E}">
        <p14:creationId xmlns:p14="http://schemas.microsoft.com/office/powerpoint/2010/main" val="39049467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33267</TotalTime>
  <Words>572</Words>
  <Application>Microsoft Macintosh PowerPoint</Application>
  <PresentationFormat>On-screen Show (4:3)</PresentationFormat>
  <Paragraphs>15</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Tahoma</vt:lpstr>
      <vt:lpstr>Wingdings</vt:lpstr>
      <vt:lpstr>Ocean</vt:lpstr>
      <vt:lpstr>The Umbrella of Spiritual Authority:</vt:lpstr>
      <vt:lpstr>Ministry Gifts: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South Shore Community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Soul Care Class</dc:title>
  <dc:creator>Rob Reimer</dc:creator>
  <cp:lastModifiedBy>Microsoft Office User</cp:lastModifiedBy>
  <cp:revision>904</cp:revision>
  <dcterms:created xsi:type="dcterms:W3CDTF">2006-03-16T20:15:10Z</dcterms:created>
  <dcterms:modified xsi:type="dcterms:W3CDTF">2020-10-16T14:17:25Z</dcterms:modified>
</cp:coreProperties>
</file>