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0"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731502-4146-4037-8273-41B238388F94}"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1502-4146-4037-8273-41B238388F94}"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1502-4146-4037-8273-41B238388F94}"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1502-4146-4037-8273-41B238388F94}"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31502-4146-4037-8273-41B238388F94}"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731502-4146-4037-8273-41B238388F94}"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731502-4146-4037-8273-41B238388F94}" type="datetimeFigureOut">
              <a:rPr lang="en-US" smtClean="0"/>
              <a:pPr/>
              <a:t>1/27/2011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731502-4146-4037-8273-41B238388F94}" type="datetimeFigureOut">
              <a:rPr lang="en-US" smtClean="0"/>
              <a:pPr/>
              <a:t>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31502-4146-4037-8273-41B238388F94}" type="datetimeFigureOut">
              <a:rPr lang="en-US" smtClean="0"/>
              <a:pPr/>
              <a:t>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31502-4146-4037-8273-41B238388F94}"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31502-4146-4037-8273-41B238388F94}"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3137-CA54-4327-B050-99B13C438F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31502-4146-4037-8273-41B238388F94}" type="datetimeFigureOut">
              <a:rPr lang="en-US" smtClean="0"/>
              <a:pPr/>
              <a:t>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93137-CA54-4327-B050-99B13C438F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6" name="Picture 5" descr="deeper life_white with shadow.png"/>
          <p:cNvPicPr>
            <a:picLocks noChangeAspect="1"/>
          </p:cNvPicPr>
          <p:nvPr/>
        </p:nvPicPr>
        <p:blipFill>
          <a:blip r:embed="rId3" cstate="print"/>
          <a:stretch>
            <a:fillRect/>
          </a:stretch>
        </p:blipFill>
        <p:spPr>
          <a:xfrm>
            <a:off x="685800" y="609600"/>
            <a:ext cx="3583214" cy="1472221"/>
          </a:xfrm>
          <a:prstGeom prst="rect">
            <a:avLst/>
          </a:prstGeom>
        </p:spPr>
      </p:pic>
      <p:pic>
        <p:nvPicPr>
          <p:cNvPr id="9" name="Picture 8" descr="Velocity_White with Shadow.png"/>
          <p:cNvPicPr>
            <a:picLocks noChangeAspect="1"/>
          </p:cNvPicPr>
          <p:nvPr/>
        </p:nvPicPr>
        <p:blipFill>
          <a:blip r:embed="rId4" cstate="print"/>
          <a:srcRect l="28227" r="12349" b="-5633"/>
          <a:stretch>
            <a:fillRect/>
          </a:stretch>
        </p:blipFill>
        <p:spPr>
          <a:xfrm>
            <a:off x="0" y="5410200"/>
            <a:ext cx="9144000"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a:bodyPr>
          <a:lstStyle/>
          <a:p>
            <a:r>
              <a:rPr lang="en-US" dirty="0" smtClean="0"/>
              <a:t>Fifth, we need to pursue God passionately through silence and solitude.  Jesus did.  Mark 1:35, “Very early </a:t>
            </a:r>
            <a:r>
              <a:rPr lang="en-US" dirty="0" smtClean="0"/>
              <a:t>in the morning, while it was still dark, Jesus got up, left the house and went off to a solitary place, where he prayed</a:t>
            </a:r>
            <a:r>
              <a:rPr lang="en-US" dirty="0" smtClean="0"/>
              <a:t>.” Luke tells us that this was Jesus’ regular practice – to find a lonely place to be alone with the Father.  (noise; block times; retreats) (soul catch up) </a:t>
            </a:r>
            <a:endParaRPr lang="en-US"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a:bodyPr>
          <a:lstStyle/>
          <a:p>
            <a:r>
              <a:rPr lang="en-US" dirty="0" smtClean="0"/>
              <a:t>Sixth, we need to passionately pursue God through prayer &amp; watching.  Jesus practiced prayer and watching.  Before Jesus selected the 12, he did a prayer watch through the night (Luke 6:12).  This isn’t the only time Jesus watches &amp; prays.  It’s a rigorous discipline for the passionate God-hungry follower.  (re-energized)</a:t>
            </a:r>
            <a:endParaRPr lang="en-US" dirty="0"/>
          </a:p>
        </p:txBody>
      </p:sp>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a:xfrm>
            <a:off x="457200" y="1219200"/>
            <a:ext cx="8229600" cy="5029200"/>
          </a:xfrm>
        </p:spPr>
        <p:txBody>
          <a:bodyPr>
            <a:normAutofit lnSpcReduction="10000"/>
          </a:bodyPr>
          <a:lstStyle/>
          <a:p>
            <a:r>
              <a:rPr lang="en-US" dirty="0" smtClean="0"/>
              <a:t>Seventh, we need to passionately pursue more of God by practicing His presence.  Brother Lawrence made this famous, but it is a Biblical concept.  Jesus said, “I am the bread of life . . . I am the living bread that came down from heaven.  Whoever eats of this bread will live forever.” (</a:t>
            </a:r>
            <a:r>
              <a:rPr lang="en-US" dirty="0" err="1" smtClean="0"/>
              <a:t>Jn</a:t>
            </a:r>
            <a:r>
              <a:rPr lang="en-US" dirty="0" smtClean="0"/>
              <a:t> 6:35,51)  “</a:t>
            </a:r>
            <a:r>
              <a:rPr lang="en-US" dirty="0" smtClean="0"/>
              <a:t>Let anyone who is thirsty come to me and drink.  Whoever believes in me, as Scripture has said, rivers of living water will flow from within them.”  (John 7:37) </a:t>
            </a:r>
            <a:r>
              <a:rPr lang="en-US" dirty="0" smtClean="0"/>
              <a:t>(learning)</a:t>
            </a:r>
            <a:endParaRPr lang="en-US" dirty="0"/>
          </a:p>
        </p:txBody>
      </p:sp>
    </p:spTree>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lstStyle/>
          <a:p>
            <a:r>
              <a:rPr lang="en-US" dirty="0" smtClean="0"/>
              <a:t>The secret of our success is found in our daily routines.  </a:t>
            </a:r>
          </a:p>
          <a:p>
            <a:r>
              <a:rPr lang="en-US" dirty="0" smtClean="0"/>
              <a:t>Those who passionately pursue God because they love God will access the deeper life.  </a:t>
            </a:r>
          </a:p>
          <a:p>
            <a:r>
              <a:rPr lang="en-US" dirty="0" smtClean="0"/>
              <a:t>Our </a:t>
            </a:r>
            <a:r>
              <a:rPr lang="en-US" b="1" dirty="0" smtClean="0"/>
              <a:t>motive</a:t>
            </a:r>
            <a:r>
              <a:rPr lang="en-US" dirty="0" smtClean="0"/>
              <a:t> for pursuing God is love.  We pursue God for more of Himself, more intimacy, because we love him.  </a:t>
            </a:r>
            <a:endParaRPr lang="en-US"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lnSpcReduction="10000"/>
          </a:bodyPr>
          <a:lstStyle/>
          <a:p>
            <a:r>
              <a:rPr lang="en-US" dirty="0" smtClean="0"/>
              <a:t>Our </a:t>
            </a:r>
            <a:r>
              <a:rPr lang="en-US" b="1" dirty="0" smtClean="0"/>
              <a:t>motive</a:t>
            </a:r>
            <a:r>
              <a:rPr lang="en-US" dirty="0" smtClean="0"/>
              <a:t> for pursuing God is love.  We pursue God for more of Himself, more intimacy, because we love him.  </a:t>
            </a:r>
          </a:p>
          <a:p>
            <a:r>
              <a:rPr lang="en-US" dirty="0" smtClean="0"/>
              <a:t>When Jesus was asked what is the most important commandment he said, “’Love the Lord your God with all your heart and with all your soul and with all your mind.’ This is the first and greatest commandment.”  (Matthew </a:t>
            </a:r>
            <a:r>
              <a:rPr lang="en-US" dirty="0" smtClean="0"/>
              <a:t>22:37-38) Love for God unlocks more.</a:t>
            </a:r>
            <a:endParaRPr lang="en-US" dirty="0"/>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a:bodyPr>
          <a:lstStyle/>
          <a:p>
            <a:r>
              <a:rPr lang="en-US" dirty="0" smtClean="0"/>
              <a:t>Our </a:t>
            </a:r>
            <a:r>
              <a:rPr lang="en-US" b="1" dirty="0" smtClean="0"/>
              <a:t>motive</a:t>
            </a:r>
            <a:r>
              <a:rPr lang="en-US" dirty="0" smtClean="0"/>
              <a:t> for pursuing God is love.  We pursue God for more of Himself, more intimacy, because we love him.  </a:t>
            </a:r>
          </a:p>
          <a:p>
            <a:r>
              <a:rPr lang="en-US" dirty="0" smtClean="0"/>
              <a:t>God reveals himself to those who love him.  The pure motive to the deeper life is to love God more.  (people pursuing)</a:t>
            </a:r>
            <a:endParaRPr lang="en-US" dirty="0"/>
          </a:p>
        </p:txBody>
      </p:sp>
    </p:spTree>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a:bodyPr>
          <a:lstStyle/>
          <a:p>
            <a:r>
              <a:rPr lang="en-US" dirty="0" smtClean="0"/>
              <a:t>Those who passionately pursue God because they love God will access the deeper life.  </a:t>
            </a:r>
          </a:p>
          <a:p>
            <a:r>
              <a:rPr lang="en-US" dirty="0" smtClean="0"/>
              <a:t>Our passionate pursuit needs to hit our daily routine.  (ATS – goals – have to hit our calendar)</a:t>
            </a:r>
          </a:p>
          <a:p>
            <a:r>
              <a:rPr lang="en-US" dirty="0" smtClean="0"/>
              <a:t>Here are seven practices, spiritual disciplines, that Jesus regularly engaged in on his passionate pursuit of His Father.  </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p:cTn id="7" dur="1000" fill="hold"/>
                                        <p:tgtEl>
                                          <p:spTgt spid="12">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a:bodyPr>
          <a:lstStyle/>
          <a:p>
            <a:r>
              <a:rPr lang="en-US" dirty="0" smtClean="0"/>
              <a:t>First, we need to feed our soul with Scripture.  Jesus fed his soul, and connected with his Father through Scripture.  He meditated on Scripture, memorized Scripture, and prayed Scripture.  He used it in his confrontation with the enemy (Matthew 4), “It is written…”  (reading the Bible – 16; meditation; study; praying Psalms)</a:t>
            </a:r>
            <a:endParaRPr lang="en-U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a:bodyPr>
          <a:lstStyle/>
          <a:p>
            <a:r>
              <a:rPr lang="en-US" dirty="0" smtClean="0"/>
              <a:t>Second, we need to practice listening to God.  John 8:28, “I do nothing on my own but speak just what the Father has taught me.”  Jesus said he only did what the Father did, only said what the Father said, only went where the Father sent him.  He listened.  Matthew 4:4, “People do not live by bread alone but by every word that proceeds from the mouth of God.”  (listening journals  - identity; direction)</a:t>
            </a:r>
            <a:endParaRPr lang="en-US"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a:bodyPr>
          <a:lstStyle/>
          <a:p>
            <a:r>
              <a:rPr lang="en-US" dirty="0" smtClean="0"/>
              <a:t>Third, we need to purse God in worship.  When you read the Psalms you see a community of believers called &amp; committed to passionate, wholehearted worship.  They sang, they shouted, they danced, they laid prostrate before God.  Jesus engaged in this worship community.  He went to temple, synagogue, gave thanks, sang hymns (Matthew 26:30).  (critical pathway; soaking)</a:t>
            </a:r>
            <a:endParaRPr lang="en-US"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ek 5 BKG_Plain_small.png"/>
          <p:cNvPicPr>
            <a:picLocks noChangeAspect="1"/>
          </p:cNvPicPr>
          <p:nvPr/>
        </p:nvPicPr>
        <p:blipFill>
          <a:blip r:embed="rId2" cstate="print"/>
          <a:stretch>
            <a:fillRect/>
          </a:stretch>
        </p:blipFill>
        <p:spPr>
          <a:xfrm>
            <a:off x="0" y="0"/>
            <a:ext cx="9143998" cy="6858000"/>
          </a:xfrm>
          <a:prstGeom prst="rect">
            <a:avLst/>
          </a:prstGeom>
        </p:spPr>
      </p:pic>
      <p:pic>
        <p:nvPicPr>
          <p:cNvPr id="9" name="Picture 8" descr="Deeper Life Theme Frame.png"/>
          <p:cNvPicPr>
            <a:picLocks noChangeAspect="1"/>
          </p:cNvPicPr>
          <p:nvPr/>
        </p:nvPicPr>
        <p:blipFill>
          <a:blip r:embed="rId3" cstate="print"/>
          <a:stretch>
            <a:fillRect/>
          </a:stretch>
        </p:blipFill>
        <p:spPr>
          <a:xfrm>
            <a:off x="0" y="0"/>
            <a:ext cx="9143998" cy="6858000"/>
          </a:xfrm>
          <a:prstGeom prst="rect">
            <a:avLst/>
          </a:prstGeom>
        </p:spPr>
      </p:pic>
      <p:sp>
        <p:nvSpPr>
          <p:cNvPr id="8" name="Rectangle 7"/>
          <p:cNvSpPr/>
          <p:nvPr/>
        </p:nvSpPr>
        <p:spPr>
          <a:xfrm>
            <a:off x="457200" y="381000"/>
            <a:ext cx="8229600" cy="6019800"/>
          </a:xfrm>
          <a:prstGeom prst="rect">
            <a:avLst/>
          </a:prstGeom>
          <a:solidFill>
            <a:schemeClr val="bg1">
              <a:alpha val="60000"/>
            </a:schemeClr>
          </a:solidFill>
          <a:ln>
            <a:noFill/>
          </a:ln>
          <a:effectLst>
            <a:outerShdw blurRad="165100" dist="38100" dir="5400000" sx="102000" sy="102000" algn="t" rotWithShape="0">
              <a:prstClr val="black">
                <a:alpha val="47000"/>
              </a:prstClr>
            </a:outerShdw>
          </a:effectLst>
          <a:scene3d>
            <a:camera prst="orthographicFront"/>
            <a:lightRig rig="threePt" dir="t"/>
          </a:scene3d>
          <a:sp3d prstMaterial="plastic">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ek 5 BKG_Fire Side Panel.png"/>
          <p:cNvPicPr>
            <a:picLocks noChangeAspect="1"/>
          </p:cNvPicPr>
          <p:nvPr/>
        </p:nvPicPr>
        <p:blipFill>
          <a:blip r:embed="rId4" cstate="print"/>
          <a:stretch>
            <a:fillRect/>
          </a:stretch>
        </p:blipFill>
        <p:spPr>
          <a:xfrm>
            <a:off x="6573204" y="0"/>
            <a:ext cx="2570796" cy="6858000"/>
          </a:xfrm>
          <a:prstGeom prst="rect">
            <a:avLst/>
          </a:prstGeom>
        </p:spPr>
      </p:pic>
      <p:pic>
        <p:nvPicPr>
          <p:cNvPr id="11" name="Picture 10" descr="deeper life_white with shadow.png"/>
          <p:cNvPicPr>
            <a:picLocks noChangeAspect="1"/>
          </p:cNvPicPr>
          <p:nvPr/>
        </p:nvPicPr>
        <p:blipFill>
          <a:blip r:embed="rId5" cstate="print">
            <a:lum bright="14000" contrast="29000"/>
          </a:blip>
          <a:stretch>
            <a:fillRect/>
          </a:stretch>
        </p:blipFill>
        <p:spPr>
          <a:xfrm>
            <a:off x="6662462" y="5867400"/>
            <a:ext cx="1980738" cy="813818"/>
          </a:xfrm>
          <a:prstGeom prst="rect">
            <a:avLst/>
          </a:prstGeom>
        </p:spPr>
      </p:pic>
      <p:pic>
        <p:nvPicPr>
          <p:cNvPr id="13" name="Picture 12" descr="Velocity_Orange with Shadow.png"/>
          <p:cNvPicPr>
            <a:picLocks noChangeAspect="1"/>
          </p:cNvPicPr>
          <p:nvPr/>
        </p:nvPicPr>
        <p:blipFill>
          <a:blip r:embed="rId6" cstate="print">
            <a:lum bright="-19000" contrast="33000"/>
          </a:blip>
          <a:srcRect t="12913" b="40709"/>
          <a:stretch>
            <a:fillRect/>
          </a:stretch>
        </p:blipFill>
        <p:spPr>
          <a:xfrm rot="5400000">
            <a:off x="914400" y="-533400"/>
            <a:ext cx="457200" cy="2286000"/>
          </a:xfrm>
          <a:prstGeom prst="rect">
            <a:avLst/>
          </a:prstGeom>
        </p:spPr>
      </p:pic>
      <p:sp>
        <p:nvSpPr>
          <p:cNvPr id="10" name="Title 9"/>
          <p:cNvSpPr>
            <a:spLocks noGrp="1"/>
          </p:cNvSpPr>
          <p:nvPr>
            <p:ph type="title"/>
          </p:nvPr>
        </p:nvSpPr>
        <p:spPr/>
        <p:txBody>
          <a:bodyPr/>
          <a:lstStyle/>
          <a:p>
            <a:r>
              <a:rPr lang="en-US" dirty="0" smtClean="0"/>
              <a:t>Deeper life:</a:t>
            </a:r>
            <a:endParaRPr lang="en-US" dirty="0"/>
          </a:p>
        </p:txBody>
      </p:sp>
      <p:sp>
        <p:nvSpPr>
          <p:cNvPr id="12" name="Content Placeholder 11"/>
          <p:cNvSpPr>
            <a:spLocks noGrp="1"/>
          </p:cNvSpPr>
          <p:nvPr>
            <p:ph idx="1"/>
          </p:nvPr>
        </p:nvSpPr>
        <p:spPr/>
        <p:txBody>
          <a:bodyPr>
            <a:normAutofit/>
          </a:bodyPr>
          <a:lstStyle/>
          <a:p>
            <a:r>
              <a:rPr lang="en-US" dirty="0" smtClean="0"/>
              <a:t>Fourth, we need to pursue God through fasting.  Jesus fasted for forty days to start his ministry (Matthew 4).  Jesus called us to fast, “When you fast. . .” (Matthew 6).  The early church fasted two days a week.  Wesley picked up that practice in the 1</a:t>
            </a:r>
            <a:r>
              <a:rPr lang="en-US" baseline="30000" dirty="0" smtClean="0"/>
              <a:t>st</a:t>
            </a:r>
            <a:r>
              <a:rPr lang="en-US" dirty="0" smtClean="0"/>
              <a:t> Great Awakening.  Fasting can help us breakthrough and access the deeper life, so we can advance the kingdom with velocity.  </a:t>
            </a:r>
            <a:endParaRPr lang="en-US" dirty="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829</Words>
  <Application>Microsoft Office PowerPoint</Application>
  <PresentationFormat>On-screen Show (4:3)</PresentationFormat>
  <Paragraphs>28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Deeper life:</vt:lpstr>
      <vt:lpstr>Deeper life:</vt:lpstr>
      <vt:lpstr>Deeper life:</vt:lpstr>
      <vt:lpstr>Deeper life:</vt:lpstr>
      <vt:lpstr>Deeper life:</vt:lpstr>
      <vt:lpstr>Deeper life:</vt:lpstr>
      <vt:lpstr>Deeper life:</vt:lpstr>
      <vt:lpstr>Deeper life:</vt:lpstr>
      <vt:lpstr>Deeper life:</vt:lpstr>
      <vt:lpstr>Deeper life:</vt:lpstr>
      <vt:lpstr>Deeper life: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 Tyler</dc:creator>
  <cp:lastModifiedBy>Rob</cp:lastModifiedBy>
  <cp:revision>40</cp:revision>
  <dcterms:created xsi:type="dcterms:W3CDTF">2010-09-02T15:31:54Z</dcterms:created>
  <dcterms:modified xsi:type="dcterms:W3CDTF">2011-01-27T20:12:59Z</dcterms:modified>
</cp:coreProperties>
</file>