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15"/>
  </p:notesMasterIdLst>
  <p:sldIdLst>
    <p:sldId id="256" r:id="rId2"/>
    <p:sldId id="461" r:id="rId3"/>
    <p:sldId id="463" r:id="rId4"/>
    <p:sldId id="690" r:id="rId5"/>
    <p:sldId id="691" r:id="rId6"/>
    <p:sldId id="476" r:id="rId7"/>
    <p:sldId id="464" r:id="rId8"/>
    <p:sldId id="465" r:id="rId9"/>
    <p:sldId id="468" r:id="rId10"/>
    <p:sldId id="470" r:id="rId11"/>
    <p:sldId id="692" r:id="rId12"/>
    <p:sldId id="477" r:id="rId13"/>
    <p:sldId id="693"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6448" autoAdjust="0"/>
  </p:normalViewPr>
  <p:slideViewPr>
    <p:cSldViewPr>
      <p:cViewPr>
        <p:scale>
          <a:sx n="70" d="100"/>
          <a:sy n="70" d="100"/>
        </p:scale>
        <p:origin x="-1386" y="-120"/>
      </p:cViewPr>
      <p:guideLst>
        <p:guide orient="horz" pos="2160"/>
        <p:guide pos="2880"/>
      </p:guideLst>
    </p:cSldViewPr>
  </p:slideViewPr>
  <p:outlineViewPr>
    <p:cViewPr>
      <p:scale>
        <a:sx n="33" d="100"/>
        <a:sy n="33" d="100"/>
      </p:scale>
      <p:origin x="72" y="64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1976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76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76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1976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4DC24188-ECD5-4899-B8E2-D3CD8A40B190}" type="slidenum">
              <a:rPr lang="en-US"/>
              <a:pPr>
                <a:defRPr/>
              </a:pPr>
              <a:t>‹#›</a:t>
            </a:fld>
            <a:endParaRPr lang="en-US"/>
          </a:p>
        </p:txBody>
      </p:sp>
    </p:spTree>
    <p:extLst>
      <p:ext uri="{BB962C8B-B14F-4D97-AF65-F5344CB8AC3E}">
        <p14:creationId xmlns:p14="http://schemas.microsoft.com/office/powerpoint/2010/main" val="22419299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2AED8647-3E21-4E8E-B6A9-C6E85FFB5CFD}" type="slidenum">
              <a:rPr lang="en-US"/>
              <a:pPr/>
              <a:t>1</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a:p>
        </p:txBody>
      </p:sp>
      <p:sp>
        <p:nvSpPr>
          <p:cNvPr id="9933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9933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smtClean="0"/>
            </a:lvl1pPr>
          </a:lstStyle>
          <a:p>
            <a:pPr>
              <a:defRPr/>
            </a:pPr>
            <a:endParaRPr lang="en-US"/>
          </a:p>
        </p:txBody>
      </p:sp>
      <p:sp>
        <p:nvSpPr>
          <p:cNvPr id="6" name="Rectangle 6"/>
          <p:cNvSpPr>
            <a:spLocks noGrp="1" noChangeArrowheads="1"/>
          </p:cNvSpPr>
          <p:nvPr>
            <p:ph type="sldNum" sz="quarter" idx="11"/>
          </p:nvPr>
        </p:nvSpPr>
        <p:spPr/>
        <p:txBody>
          <a:bodyPr/>
          <a:lstStyle>
            <a:lvl1pPr>
              <a:defRPr smtClean="0"/>
            </a:lvl1pPr>
          </a:lstStyle>
          <a:p>
            <a:pPr>
              <a:defRPr/>
            </a:pPr>
            <a:fld id="{A485E8FC-1850-4E94-A516-EEF0F8999C59}"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smtClean="0"/>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D1C374-03C1-41AB-A8CC-E3C4BE0D5A0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F2E0A5-3E72-4E50-9CB3-CBF5FD39070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B4B877-A464-435E-A45B-2C235DC4D2B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391494-B67E-41E0-8D19-C1DF0F30C7E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F29369-EB2D-4D21-AB89-FA2BD3CB382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4AA15FB-1978-4F02-9A3F-9FBA5F2F0B1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B903F74-373E-4ABC-98AC-DE20ADAC2A1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AFE1345-EBD9-429E-859D-06677DCC6B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19040C-D777-4C36-8FB2-45A3DA1BFB9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66F817-0B80-48DA-A5B2-BB33509D887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8307"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83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effectLst>
                  <a:outerShdw blurRad="38100" dist="38100" dir="2700000" algn="tl">
                    <a:srgbClr val="000000"/>
                  </a:outerShdw>
                </a:effectLst>
                <a:latin typeface="Arial" charset="0"/>
              </a:defRPr>
            </a:lvl1pPr>
          </a:lstStyle>
          <a:p>
            <a:pPr>
              <a:defRPr/>
            </a:pPr>
            <a:endParaRPr lang="en-US"/>
          </a:p>
        </p:txBody>
      </p:sp>
      <p:sp>
        <p:nvSpPr>
          <p:cNvPr id="983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effectLst>
                  <a:outerShdw blurRad="38100" dist="38100" dir="2700000" algn="tl">
                    <a:srgbClr val="000000"/>
                  </a:outerShdw>
                </a:effectLst>
                <a:latin typeface="Arial" charset="0"/>
              </a:defRPr>
            </a:lvl1pPr>
          </a:lstStyle>
          <a:p>
            <a:pPr>
              <a:defRPr/>
            </a:pPr>
            <a:endParaRPr lang="en-US"/>
          </a:p>
        </p:txBody>
      </p:sp>
      <p:sp>
        <p:nvSpPr>
          <p:cNvPr id="983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effectLst>
                  <a:outerShdw blurRad="38100" dist="38100" dir="2700000" algn="tl">
                    <a:srgbClr val="000000"/>
                  </a:outerShdw>
                </a:effectLst>
                <a:latin typeface="Arial" charset="0"/>
              </a:defRPr>
            </a:lvl1pPr>
          </a:lstStyle>
          <a:p>
            <a:pPr>
              <a:defRPr/>
            </a:pPr>
            <a:fld id="{57D8F45D-E209-4FA7-8CD3-CC4C0211E4E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76"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dirty="0" smtClean="0"/>
              <a:t>The Umbrella of Spiritual Authority:</a:t>
            </a:r>
          </a:p>
        </p:txBody>
      </p:sp>
      <p:sp>
        <p:nvSpPr>
          <p:cNvPr id="2051" name="Rectangle 3"/>
          <p:cNvSpPr>
            <a:spLocks noGrp="1" noChangeArrowheads="1"/>
          </p:cNvSpPr>
          <p:nvPr>
            <p:ph type="subTitle" idx="1"/>
          </p:nvPr>
        </p:nvSpPr>
        <p:spPr/>
        <p:txBody>
          <a:bodyPr/>
          <a:lstStyle/>
          <a:p>
            <a:pPr eaLnBrk="1" hangingPunct="1">
              <a:defRPr/>
            </a:pPr>
            <a:endParaRPr lang="en-US" dirty="0" smtClean="0"/>
          </a:p>
        </p:txBody>
      </p:sp>
      <p:pic>
        <p:nvPicPr>
          <p:cNvPr id="1026" name="Picture 2" descr="C:\Users\Amanda\Documents\Sunday Morning Prep\Creative Team Projects and Notes\Brandings and Ideas\NYOL_FULLsl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Amanda\AppData\Local\Microsoft\Windows\Temporary Internet Files\Content.Outlook\LK6Y2AAK\NYOL_p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981200"/>
            <a:ext cx="8229600" cy="4114800"/>
          </a:xfrm>
        </p:spPr>
        <p:txBody>
          <a:bodyPr/>
          <a:lstStyle/>
          <a:p>
            <a:pPr>
              <a:buClrTx/>
            </a:pPr>
            <a:r>
              <a:rPr lang="en-US" dirty="0" smtClean="0">
                <a:solidFill>
                  <a:srgbClr val="000000"/>
                </a:solidFill>
                <a:effectLst/>
                <a:latin typeface="Calibri" pitchFamily="34" charset="0"/>
              </a:rPr>
              <a:t>Moses keeps pursuing this face to face friendship with God, and he graduates to a whole new level in Numbers 12.  (context – rebellion)</a:t>
            </a:r>
          </a:p>
        </p:txBody>
      </p:sp>
      <p:sp>
        <p:nvSpPr>
          <p:cNvPr id="4" name="Title 3"/>
          <p:cNvSpPr>
            <a:spLocks noGrp="1"/>
          </p:cNvSpPr>
          <p:nvPr>
            <p:ph type="title"/>
          </p:nvPr>
        </p:nvSpPr>
        <p:spPr/>
        <p:txBody>
          <a:bodyPr/>
          <a:lstStyle/>
          <a:p>
            <a:endParaRPr lang="en-US"/>
          </a:p>
        </p:txBody>
      </p:sp>
      <p:sp>
        <p:nvSpPr>
          <p:cNvPr id="7" name="Title 1"/>
          <p:cNvSpPr txBox="1">
            <a:spLocks/>
          </p:cNvSpPr>
          <p:nvPr/>
        </p:nvSpPr>
        <p:spPr bwMode="auto">
          <a:xfrm>
            <a:off x="2667000" y="152400"/>
            <a:ext cx="6324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r>
              <a:rPr lang="en-US" dirty="0">
                <a:solidFill>
                  <a:srgbClr val="000000"/>
                </a:solidFill>
                <a:effectLst/>
                <a:latin typeface="Calibri" pitchFamily="34" charset="0"/>
              </a:rPr>
              <a:t>Face to Face:</a:t>
            </a:r>
            <a:endParaRPr lang="en-US" dirty="0">
              <a:solidFill>
                <a:srgbClr val="000000"/>
              </a:solidFill>
              <a:effectLst/>
              <a:latin typeface="Calibri" pitchFamily="34" charset="0"/>
            </a:endParaRPr>
          </a:p>
        </p:txBody>
      </p:sp>
    </p:spTree>
    <p:extLst>
      <p:ext uri="{BB962C8B-B14F-4D97-AF65-F5344CB8AC3E}">
        <p14:creationId xmlns:p14="http://schemas.microsoft.com/office/powerpoint/2010/main" val="481112873"/>
      </p:ext>
    </p:extLst>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Amanda\AppData\Local\Microsoft\Windows\Temporary Internet Files\Content.Outlook\LK6Y2AAK\NYOL_p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52400" y="1981200"/>
            <a:ext cx="8763000" cy="4114800"/>
          </a:xfrm>
        </p:spPr>
        <p:txBody>
          <a:bodyPr/>
          <a:lstStyle/>
          <a:p>
            <a:pPr>
              <a:buClrTx/>
            </a:pPr>
            <a:r>
              <a:rPr lang="en-US" dirty="0" smtClean="0">
                <a:solidFill>
                  <a:srgbClr val="000000"/>
                </a:solidFill>
                <a:effectLst/>
                <a:latin typeface="Calibri" pitchFamily="34" charset="0"/>
              </a:rPr>
              <a:t>Numbers </a:t>
            </a:r>
            <a:r>
              <a:rPr lang="en-US" dirty="0">
                <a:solidFill>
                  <a:srgbClr val="000000"/>
                </a:solidFill>
                <a:effectLst/>
                <a:latin typeface="Calibri" pitchFamily="34" charset="0"/>
              </a:rPr>
              <a:t>12:6f, “He said, ‘Listen to my words: When there are prophets of the Lord among you, I reveal myself to them in visions, I speak to them in dreams.  But this is not true of my servant Moses; he is faithful in all my house.  With him I speak face to face, clearly and not in riddles; he sees the form of the Lord.  Why then were you not afraid to speak against my servant Moses?”</a:t>
            </a:r>
            <a:endParaRPr lang="en-US" dirty="0" smtClean="0">
              <a:solidFill>
                <a:srgbClr val="000000"/>
              </a:solidFill>
              <a:effectLst/>
              <a:latin typeface="Calibri" pitchFamily="34" charset="0"/>
            </a:endParaRPr>
          </a:p>
        </p:txBody>
      </p:sp>
      <p:sp>
        <p:nvSpPr>
          <p:cNvPr id="4" name="Title 3"/>
          <p:cNvSpPr>
            <a:spLocks noGrp="1"/>
          </p:cNvSpPr>
          <p:nvPr>
            <p:ph type="title"/>
          </p:nvPr>
        </p:nvSpPr>
        <p:spPr/>
        <p:txBody>
          <a:bodyPr/>
          <a:lstStyle/>
          <a:p>
            <a:endParaRPr lang="en-US"/>
          </a:p>
        </p:txBody>
      </p:sp>
      <p:sp>
        <p:nvSpPr>
          <p:cNvPr id="7" name="Title 1"/>
          <p:cNvSpPr txBox="1">
            <a:spLocks/>
          </p:cNvSpPr>
          <p:nvPr/>
        </p:nvSpPr>
        <p:spPr bwMode="auto">
          <a:xfrm>
            <a:off x="2667000" y="152400"/>
            <a:ext cx="6324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r>
              <a:rPr lang="en-US" dirty="0">
                <a:solidFill>
                  <a:srgbClr val="000000"/>
                </a:solidFill>
                <a:effectLst/>
                <a:latin typeface="Calibri" pitchFamily="34" charset="0"/>
              </a:rPr>
              <a:t>Face to Face:</a:t>
            </a:r>
            <a:endParaRPr lang="en-US" dirty="0">
              <a:solidFill>
                <a:srgbClr val="000000"/>
              </a:solidFill>
              <a:effectLst/>
              <a:latin typeface="Calibri" pitchFamily="34" charset="0"/>
            </a:endParaRPr>
          </a:p>
        </p:txBody>
      </p:sp>
    </p:spTree>
    <p:extLst>
      <p:ext uri="{BB962C8B-B14F-4D97-AF65-F5344CB8AC3E}">
        <p14:creationId xmlns:p14="http://schemas.microsoft.com/office/powerpoint/2010/main" val="16975389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Amanda\AppData\Local\Microsoft\Windows\Temporary Internet Files\Content.Outlook\LK6Y2AAK\NYOL_p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81000" y="1828800"/>
            <a:ext cx="8305800" cy="4724400"/>
          </a:xfrm>
        </p:spPr>
        <p:txBody>
          <a:bodyPr/>
          <a:lstStyle/>
          <a:p>
            <a:pPr>
              <a:buClrTx/>
            </a:pPr>
            <a:r>
              <a:rPr lang="en-US" dirty="0" smtClean="0">
                <a:solidFill>
                  <a:srgbClr val="000000"/>
                </a:solidFill>
                <a:effectLst/>
                <a:latin typeface="Calibri" pitchFamily="34" charset="0"/>
              </a:rPr>
              <a:t>Ever grateful, never satisfied, Moses has been on a relentless pursuit of a face to face friendship with God.  He has progressed from a FB friend, to a face to face friend, to a mouth to mouth lover.  No wonder his words carried weight in heaven.  </a:t>
            </a:r>
          </a:p>
          <a:p>
            <a:pPr>
              <a:buClrTx/>
            </a:pPr>
            <a:r>
              <a:rPr lang="en-US" dirty="0" smtClean="0">
                <a:solidFill>
                  <a:srgbClr val="000000"/>
                </a:solidFill>
                <a:effectLst/>
                <a:latin typeface="Calibri" pitchFamily="34" charset="0"/>
              </a:rPr>
              <a:t>“Yeah, but I’m not Moses.”</a:t>
            </a:r>
            <a:endParaRPr lang="en-US" dirty="0">
              <a:solidFill>
                <a:srgbClr val="000000"/>
              </a:solidFill>
              <a:effectLst/>
              <a:latin typeface="Calibri" pitchFamily="34" charset="0"/>
            </a:endParaRPr>
          </a:p>
        </p:txBody>
      </p:sp>
      <p:sp>
        <p:nvSpPr>
          <p:cNvPr id="4" name="Title 3"/>
          <p:cNvSpPr>
            <a:spLocks noGrp="1"/>
          </p:cNvSpPr>
          <p:nvPr>
            <p:ph type="title"/>
          </p:nvPr>
        </p:nvSpPr>
        <p:spPr/>
        <p:txBody>
          <a:bodyPr/>
          <a:lstStyle/>
          <a:p>
            <a:endParaRPr lang="en-US"/>
          </a:p>
        </p:txBody>
      </p:sp>
      <p:sp>
        <p:nvSpPr>
          <p:cNvPr id="7" name="Title 1"/>
          <p:cNvSpPr txBox="1">
            <a:spLocks/>
          </p:cNvSpPr>
          <p:nvPr/>
        </p:nvSpPr>
        <p:spPr bwMode="auto">
          <a:xfrm>
            <a:off x="2667000" y="152400"/>
            <a:ext cx="6324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r>
              <a:rPr lang="en-US" dirty="0">
                <a:solidFill>
                  <a:srgbClr val="000000"/>
                </a:solidFill>
                <a:effectLst/>
                <a:latin typeface="Calibri" pitchFamily="34" charset="0"/>
              </a:rPr>
              <a:t>Face to Face:</a:t>
            </a:r>
            <a:endParaRPr lang="en-US" dirty="0">
              <a:solidFill>
                <a:srgbClr val="000000"/>
              </a:solidFill>
              <a:effectLst/>
              <a:latin typeface="Calibri" pitchFamily="34" charset="0"/>
            </a:endParaRPr>
          </a:p>
        </p:txBody>
      </p:sp>
    </p:spTree>
    <p:extLst>
      <p:ext uri="{BB962C8B-B14F-4D97-AF65-F5344CB8AC3E}">
        <p14:creationId xmlns:p14="http://schemas.microsoft.com/office/powerpoint/2010/main" val="32205253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Amanda\AppData\Local\Microsoft\Windows\Temporary Internet Files\Content.Outlook\LK6Y2AAK\NYOL_p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04800" y="1828800"/>
            <a:ext cx="8458200" cy="4724400"/>
          </a:xfrm>
        </p:spPr>
        <p:txBody>
          <a:bodyPr/>
          <a:lstStyle/>
          <a:p>
            <a:pPr>
              <a:buClrTx/>
            </a:pPr>
            <a:r>
              <a:rPr lang="en-US" dirty="0" smtClean="0">
                <a:solidFill>
                  <a:srgbClr val="000000"/>
                </a:solidFill>
                <a:effectLst/>
                <a:latin typeface="Calibri" pitchFamily="34" charset="0"/>
              </a:rPr>
              <a:t>Remember where Moses began. </a:t>
            </a:r>
            <a:r>
              <a:rPr lang="en-US" dirty="0">
                <a:solidFill>
                  <a:srgbClr val="000000"/>
                </a:solidFill>
                <a:effectLst/>
                <a:latin typeface="Calibri" pitchFamily="34" charset="0"/>
              </a:rPr>
              <a:t>Exodus 3:6, “’I am the God of your father, the God of Abraham, the God of Isaac and the God of Jacob.’ At this, Moses hid his face, because he was afraid to look at God.” </a:t>
            </a:r>
            <a:r>
              <a:rPr lang="en-US" dirty="0" smtClean="0">
                <a:solidFill>
                  <a:srgbClr val="000000"/>
                </a:solidFill>
                <a:effectLst/>
                <a:latin typeface="Calibri" pitchFamily="34" charset="0"/>
              </a:rPr>
              <a:t>(the aversion in our souls – checkered pasts, father wounds, fear of intimacy)  (distant Father - dreams)</a:t>
            </a:r>
            <a:endParaRPr lang="en-US" dirty="0">
              <a:solidFill>
                <a:srgbClr val="000000"/>
              </a:solidFill>
              <a:effectLst/>
              <a:latin typeface="Calibri" pitchFamily="34" charset="0"/>
            </a:endParaRPr>
          </a:p>
        </p:txBody>
      </p:sp>
      <p:sp>
        <p:nvSpPr>
          <p:cNvPr id="4" name="Title 3"/>
          <p:cNvSpPr>
            <a:spLocks noGrp="1"/>
          </p:cNvSpPr>
          <p:nvPr>
            <p:ph type="title"/>
          </p:nvPr>
        </p:nvSpPr>
        <p:spPr/>
        <p:txBody>
          <a:bodyPr/>
          <a:lstStyle/>
          <a:p>
            <a:endParaRPr lang="en-US"/>
          </a:p>
        </p:txBody>
      </p:sp>
      <p:sp>
        <p:nvSpPr>
          <p:cNvPr id="7" name="Title 1"/>
          <p:cNvSpPr txBox="1">
            <a:spLocks/>
          </p:cNvSpPr>
          <p:nvPr/>
        </p:nvSpPr>
        <p:spPr bwMode="auto">
          <a:xfrm>
            <a:off x="2667000" y="152400"/>
            <a:ext cx="6324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r>
              <a:rPr lang="en-US" dirty="0">
                <a:solidFill>
                  <a:srgbClr val="000000"/>
                </a:solidFill>
                <a:effectLst/>
                <a:latin typeface="Calibri" pitchFamily="34" charset="0"/>
              </a:rPr>
              <a:t>Face to Face:</a:t>
            </a:r>
            <a:endParaRPr lang="en-US" dirty="0">
              <a:solidFill>
                <a:srgbClr val="000000"/>
              </a:solidFill>
              <a:effectLst/>
              <a:latin typeface="Calibri" pitchFamily="34" charset="0"/>
            </a:endParaRPr>
          </a:p>
        </p:txBody>
      </p:sp>
    </p:spTree>
    <p:extLst>
      <p:ext uri="{BB962C8B-B14F-4D97-AF65-F5344CB8AC3E}">
        <p14:creationId xmlns:p14="http://schemas.microsoft.com/office/powerpoint/2010/main" val="13654995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manda\AppData\Local\Microsoft\Windows\Temporary Internet Files\Content.Outlook\LK6Y2AAK\NYOL_p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667000" y="152400"/>
            <a:ext cx="6324600" cy="1384300"/>
          </a:xfrm>
        </p:spPr>
        <p:txBody>
          <a:bodyPr/>
          <a:lstStyle/>
          <a:p>
            <a:r>
              <a:rPr lang="en-US" dirty="0" smtClean="0">
                <a:solidFill>
                  <a:srgbClr val="000000"/>
                </a:solidFill>
                <a:effectLst/>
                <a:latin typeface="Calibri" pitchFamily="34" charset="0"/>
              </a:rPr>
              <a:t>Face to </a:t>
            </a:r>
            <a:r>
              <a:rPr lang="en-US" dirty="0" smtClean="0">
                <a:solidFill>
                  <a:srgbClr val="000000"/>
                </a:solidFill>
                <a:effectLst/>
                <a:latin typeface="Calibri" pitchFamily="34" charset="0"/>
              </a:rPr>
              <a:t>Face:</a:t>
            </a:r>
            <a:endParaRPr lang="en-US" dirty="0">
              <a:solidFill>
                <a:srgbClr val="000000"/>
              </a:solidFill>
              <a:effectLst/>
              <a:latin typeface="Calibri" pitchFamily="34" charset="0"/>
            </a:endParaRPr>
          </a:p>
        </p:txBody>
      </p:sp>
      <p:sp>
        <p:nvSpPr>
          <p:cNvPr id="3" name="Content Placeholder 2"/>
          <p:cNvSpPr>
            <a:spLocks noGrp="1"/>
          </p:cNvSpPr>
          <p:nvPr>
            <p:ph idx="1"/>
          </p:nvPr>
        </p:nvSpPr>
        <p:spPr/>
        <p:txBody>
          <a:bodyPr/>
          <a:lstStyle/>
          <a:p>
            <a:pPr>
              <a:buClrTx/>
            </a:pPr>
            <a:r>
              <a:rPr lang="en-US" dirty="0" smtClean="0">
                <a:solidFill>
                  <a:srgbClr val="000000"/>
                </a:solidFill>
                <a:effectLst/>
                <a:latin typeface="Calibri" pitchFamily="34" charset="0"/>
              </a:rPr>
              <a:t>Some people’s words carry more weight with God.  (people whose words carry weight with you – face to face) (3’ problem, 2’ umbrella – Mt 17)</a:t>
            </a:r>
          </a:p>
          <a:p>
            <a:pPr>
              <a:buClrTx/>
            </a:pPr>
            <a:r>
              <a:rPr lang="en-US" dirty="0" smtClean="0">
                <a:solidFill>
                  <a:srgbClr val="000000"/>
                </a:solidFill>
                <a:effectLst/>
                <a:latin typeface="Calibri" pitchFamily="34" charset="0"/>
              </a:rPr>
              <a:t>A brief overview of the 5 components of the Spiritual umbrella: Intimacy; Wisdom; Soul health; Ministry gifts; Manifestation gifts</a:t>
            </a:r>
            <a:r>
              <a:rPr lang="en-US" dirty="0" smtClean="0"/>
              <a:t> </a:t>
            </a:r>
            <a:endParaRPr lang="en-US" dirty="0" smtClean="0">
              <a:solidFill>
                <a:srgbClr val="000000"/>
              </a:solidFill>
              <a:effectLst/>
              <a:latin typeface="Calibri" pitchFamily="34" charset="0"/>
            </a:endParaRPr>
          </a:p>
        </p:txBody>
      </p:sp>
    </p:spTree>
    <p:extLst>
      <p:ext uri="{BB962C8B-B14F-4D97-AF65-F5344CB8AC3E}">
        <p14:creationId xmlns:p14="http://schemas.microsoft.com/office/powerpoint/2010/main" val="32829601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Amanda\AppData\Local\Microsoft\Windows\Temporary Internet Files\Content.Outlook\LK6Y2AAK\NYOL_p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905000"/>
            <a:ext cx="8229600" cy="4114800"/>
          </a:xfrm>
        </p:spPr>
        <p:txBody>
          <a:bodyPr/>
          <a:lstStyle/>
          <a:p>
            <a:pPr>
              <a:buClrTx/>
            </a:pPr>
            <a:r>
              <a:rPr lang="en-US" dirty="0" smtClean="0">
                <a:solidFill>
                  <a:srgbClr val="000000"/>
                </a:solidFill>
                <a:effectLst/>
                <a:latin typeface="Calibri" pitchFamily="34" charset="0"/>
              </a:rPr>
              <a:t>If we want our words to carry significant weight with God, we need to become face to face friends with God.  Like Moses. </a:t>
            </a:r>
            <a:r>
              <a:rPr lang="en-US" dirty="0">
                <a:solidFill>
                  <a:srgbClr val="000000"/>
                </a:solidFill>
                <a:effectLst/>
                <a:latin typeface="Calibri" pitchFamily="34" charset="0"/>
              </a:rPr>
              <a:t>Exodus 3:1-12, “Now Moses was tending the flock of </a:t>
            </a:r>
            <a:r>
              <a:rPr lang="en-US" dirty="0" err="1">
                <a:solidFill>
                  <a:srgbClr val="000000"/>
                </a:solidFill>
                <a:effectLst/>
                <a:latin typeface="Calibri" pitchFamily="34" charset="0"/>
              </a:rPr>
              <a:t>Jethro</a:t>
            </a:r>
            <a:r>
              <a:rPr lang="en-US" dirty="0">
                <a:solidFill>
                  <a:srgbClr val="000000"/>
                </a:solidFill>
                <a:effectLst/>
                <a:latin typeface="Calibri" pitchFamily="34" charset="0"/>
              </a:rPr>
              <a:t> his father-in-law, the priest of </a:t>
            </a:r>
            <a:r>
              <a:rPr lang="en-US" dirty="0" err="1">
                <a:solidFill>
                  <a:srgbClr val="000000"/>
                </a:solidFill>
                <a:effectLst/>
                <a:latin typeface="Calibri" pitchFamily="34" charset="0"/>
              </a:rPr>
              <a:t>Midian</a:t>
            </a:r>
            <a:r>
              <a:rPr lang="en-US" dirty="0">
                <a:solidFill>
                  <a:srgbClr val="000000"/>
                </a:solidFill>
                <a:effectLst/>
                <a:latin typeface="Calibri" pitchFamily="34" charset="0"/>
              </a:rPr>
              <a:t>, and he led the flock to the far side of the wilderness and came to </a:t>
            </a:r>
            <a:r>
              <a:rPr lang="en-US" dirty="0" err="1">
                <a:solidFill>
                  <a:srgbClr val="000000"/>
                </a:solidFill>
                <a:effectLst/>
                <a:latin typeface="Calibri" pitchFamily="34" charset="0"/>
              </a:rPr>
              <a:t>Horeb</a:t>
            </a:r>
            <a:r>
              <a:rPr lang="en-US" dirty="0">
                <a:solidFill>
                  <a:srgbClr val="000000"/>
                </a:solidFill>
                <a:effectLst/>
                <a:latin typeface="Calibri" pitchFamily="34" charset="0"/>
              </a:rPr>
              <a:t>, the mountain of God.  There the angel of the Lord appeared to him in flames of fire from a bush.  </a:t>
            </a:r>
          </a:p>
        </p:txBody>
      </p:sp>
      <p:sp>
        <p:nvSpPr>
          <p:cNvPr id="4" name="Title 3"/>
          <p:cNvSpPr>
            <a:spLocks noGrp="1"/>
          </p:cNvSpPr>
          <p:nvPr>
            <p:ph type="title"/>
          </p:nvPr>
        </p:nvSpPr>
        <p:spPr/>
        <p:txBody>
          <a:bodyPr/>
          <a:lstStyle/>
          <a:p>
            <a:endParaRPr lang="en-US"/>
          </a:p>
        </p:txBody>
      </p:sp>
      <p:sp>
        <p:nvSpPr>
          <p:cNvPr id="7" name="Title 1"/>
          <p:cNvSpPr txBox="1">
            <a:spLocks/>
          </p:cNvSpPr>
          <p:nvPr/>
        </p:nvSpPr>
        <p:spPr bwMode="auto">
          <a:xfrm>
            <a:off x="2667000" y="152400"/>
            <a:ext cx="6324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r>
              <a:rPr lang="en-US" dirty="0" smtClean="0">
                <a:solidFill>
                  <a:srgbClr val="000000"/>
                </a:solidFill>
                <a:effectLst/>
                <a:latin typeface="Calibri" pitchFamily="34" charset="0"/>
              </a:rPr>
              <a:t>Face to Face:</a:t>
            </a:r>
            <a:endParaRPr lang="en-US" dirty="0">
              <a:solidFill>
                <a:srgbClr val="000000"/>
              </a:solidFill>
              <a:effectLst/>
              <a:latin typeface="Calibri" pitchFamily="34" charset="0"/>
            </a:endParaRPr>
          </a:p>
        </p:txBody>
      </p:sp>
    </p:spTree>
    <p:extLst>
      <p:ext uri="{BB962C8B-B14F-4D97-AF65-F5344CB8AC3E}">
        <p14:creationId xmlns:p14="http://schemas.microsoft.com/office/powerpoint/2010/main" val="4135564334"/>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Amanda\AppData\Local\Microsoft\Windows\Temporary Internet Files\Content.Outlook\LK6Y2AAK\NYOL_p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76400"/>
            <a:ext cx="8229600" cy="4114800"/>
          </a:xfrm>
        </p:spPr>
        <p:txBody>
          <a:bodyPr/>
          <a:lstStyle/>
          <a:p>
            <a:pPr>
              <a:buClrTx/>
            </a:pPr>
            <a:r>
              <a:rPr lang="en-US" dirty="0" smtClean="0">
                <a:solidFill>
                  <a:srgbClr val="000000"/>
                </a:solidFill>
                <a:effectLst/>
                <a:latin typeface="Calibri" pitchFamily="34" charset="0"/>
              </a:rPr>
              <a:t>Exodus </a:t>
            </a:r>
            <a:r>
              <a:rPr lang="en-US" dirty="0">
                <a:solidFill>
                  <a:srgbClr val="000000"/>
                </a:solidFill>
                <a:effectLst/>
                <a:latin typeface="Calibri" pitchFamily="34" charset="0"/>
              </a:rPr>
              <a:t>3:1-12, </a:t>
            </a:r>
            <a:r>
              <a:rPr lang="en-US" dirty="0" smtClean="0">
                <a:solidFill>
                  <a:srgbClr val="000000"/>
                </a:solidFill>
                <a:effectLst/>
                <a:latin typeface="Calibri" pitchFamily="34" charset="0"/>
              </a:rPr>
              <a:t>“Moses </a:t>
            </a:r>
            <a:r>
              <a:rPr lang="en-US" dirty="0">
                <a:solidFill>
                  <a:srgbClr val="000000"/>
                </a:solidFill>
                <a:effectLst/>
                <a:latin typeface="Calibri" pitchFamily="34" charset="0"/>
              </a:rPr>
              <a:t>saw that though the bush was on fire it did not burn up.  So Moses thought, ‘I will go over and see this strange sight – why the bush does not burn up.’  When the Lord saw that he had gone over to look, God called to him from within the bush, ‘Moses!  Moses!’  And Moses said, ‘Here I am.’  ‘Do not come any closer,’ God said.  ‘Take off your sandals, for the place where you are standing is holy ground</a:t>
            </a:r>
            <a:r>
              <a:rPr lang="en-US" dirty="0" smtClean="0">
                <a:solidFill>
                  <a:srgbClr val="000000"/>
                </a:solidFill>
                <a:effectLst/>
                <a:latin typeface="Calibri" pitchFamily="34" charset="0"/>
              </a:rPr>
              <a:t>.’</a:t>
            </a:r>
            <a:endParaRPr lang="en-US" dirty="0">
              <a:solidFill>
                <a:srgbClr val="000000"/>
              </a:solidFill>
              <a:effectLst/>
              <a:latin typeface="Calibri" pitchFamily="34" charset="0"/>
            </a:endParaRPr>
          </a:p>
        </p:txBody>
      </p:sp>
      <p:sp>
        <p:nvSpPr>
          <p:cNvPr id="4" name="Title 3"/>
          <p:cNvSpPr>
            <a:spLocks noGrp="1"/>
          </p:cNvSpPr>
          <p:nvPr>
            <p:ph type="title"/>
          </p:nvPr>
        </p:nvSpPr>
        <p:spPr/>
        <p:txBody>
          <a:bodyPr/>
          <a:lstStyle/>
          <a:p>
            <a:endParaRPr lang="en-US"/>
          </a:p>
        </p:txBody>
      </p:sp>
      <p:sp>
        <p:nvSpPr>
          <p:cNvPr id="7" name="Title 1"/>
          <p:cNvSpPr txBox="1">
            <a:spLocks/>
          </p:cNvSpPr>
          <p:nvPr/>
        </p:nvSpPr>
        <p:spPr bwMode="auto">
          <a:xfrm>
            <a:off x="2667000" y="152400"/>
            <a:ext cx="6324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r>
              <a:rPr lang="en-US" dirty="0" smtClean="0">
                <a:solidFill>
                  <a:srgbClr val="000000"/>
                </a:solidFill>
                <a:effectLst/>
                <a:latin typeface="Calibri" pitchFamily="34" charset="0"/>
              </a:rPr>
              <a:t>Face to Face:</a:t>
            </a:r>
            <a:endParaRPr lang="en-US" dirty="0">
              <a:solidFill>
                <a:srgbClr val="000000"/>
              </a:solidFill>
              <a:effectLst/>
              <a:latin typeface="Calibri" pitchFamily="34" charset="0"/>
            </a:endParaRPr>
          </a:p>
        </p:txBody>
      </p:sp>
    </p:spTree>
    <p:extLst>
      <p:ext uri="{BB962C8B-B14F-4D97-AF65-F5344CB8AC3E}">
        <p14:creationId xmlns:p14="http://schemas.microsoft.com/office/powerpoint/2010/main" val="39946597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Amanda\AppData\Local\Microsoft\Windows\Temporary Internet Files\Content.Outlook\LK6Y2AAK\NYOL_p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52400" y="1676400"/>
            <a:ext cx="8839200" cy="4114800"/>
          </a:xfrm>
        </p:spPr>
        <p:txBody>
          <a:bodyPr/>
          <a:lstStyle/>
          <a:p>
            <a:pPr>
              <a:buClrTx/>
            </a:pPr>
            <a:r>
              <a:rPr lang="en-US" sz="3100" dirty="0" smtClean="0">
                <a:solidFill>
                  <a:srgbClr val="000000"/>
                </a:solidFill>
                <a:effectLst/>
                <a:latin typeface="Calibri" pitchFamily="34" charset="0"/>
              </a:rPr>
              <a:t>Exodus </a:t>
            </a:r>
            <a:r>
              <a:rPr lang="en-US" sz="3100" dirty="0">
                <a:solidFill>
                  <a:srgbClr val="000000"/>
                </a:solidFill>
                <a:effectLst/>
                <a:latin typeface="Calibri" pitchFamily="34" charset="0"/>
              </a:rPr>
              <a:t>3:1-12, </a:t>
            </a:r>
            <a:r>
              <a:rPr lang="en-US" sz="3100" dirty="0" smtClean="0">
                <a:solidFill>
                  <a:srgbClr val="000000"/>
                </a:solidFill>
                <a:effectLst/>
                <a:latin typeface="Calibri" pitchFamily="34" charset="0"/>
              </a:rPr>
              <a:t>“Then </a:t>
            </a:r>
            <a:r>
              <a:rPr lang="en-US" sz="3100" dirty="0">
                <a:solidFill>
                  <a:srgbClr val="000000"/>
                </a:solidFill>
                <a:effectLst/>
                <a:latin typeface="Calibri" pitchFamily="34" charset="0"/>
              </a:rPr>
              <a:t>he said, ‘I am the God of your Father, the God of Abraham, the God of Isaac and the God of Jacob.’  At this Moses hid his face, because he was afraid to look at God.  The Lord said, ‘I have indeed seen the misery of my people in Egypt . . . So now, go.  I am sending you to Pharaoh to bring my people the Israelites out of Egypt.’  But Moses said to God, ‘Who am I that I should go to Pharaoh and bring the Israelites out of Egypt?’  And God said, ‘I will be with you.’” (TNIV)</a:t>
            </a:r>
          </a:p>
        </p:txBody>
      </p:sp>
      <p:sp>
        <p:nvSpPr>
          <p:cNvPr id="4" name="Title 3"/>
          <p:cNvSpPr>
            <a:spLocks noGrp="1"/>
          </p:cNvSpPr>
          <p:nvPr>
            <p:ph type="title"/>
          </p:nvPr>
        </p:nvSpPr>
        <p:spPr/>
        <p:txBody>
          <a:bodyPr/>
          <a:lstStyle/>
          <a:p>
            <a:endParaRPr lang="en-US"/>
          </a:p>
        </p:txBody>
      </p:sp>
      <p:sp>
        <p:nvSpPr>
          <p:cNvPr id="7" name="Title 1"/>
          <p:cNvSpPr txBox="1">
            <a:spLocks/>
          </p:cNvSpPr>
          <p:nvPr/>
        </p:nvSpPr>
        <p:spPr bwMode="auto">
          <a:xfrm>
            <a:off x="2667000" y="152400"/>
            <a:ext cx="6324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r>
              <a:rPr lang="en-US" dirty="0" smtClean="0">
                <a:solidFill>
                  <a:srgbClr val="000000"/>
                </a:solidFill>
                <a:effectLst/>
                <a:latin typeface="Calibri" pitchFamily="34" charset="0"/>
              </a:rPr>
              <a:t>Face to Face:</a:t>
            </a:r>
            <a:endParaRPr lang="en-US" dirty="0">
              <a:solidFill>
                <a:srgbClr val="000000"/>
              </a:solidFill>
              <a:effectLst/>
              <a:latin typeface="Calibri" pitchFamily="34" charset="0"/>
            </a:endParaRPr>
          </a:p>
        </p:txBody>
      </p:sp>
    </p:spTree>
    <p:extLst>
      <p:ext uri="{BB962C8B-B14F-4D97-AF65-F5344CB8AC3E}">
        <p14:creationId xmlns:p14="http://schemas.microsoft.com/office/powerpoint/2010/main" val="327600900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Amanda\AppData\Local\Microsoft\Windows\Temporary Internet Files\Content.Outlook\LK6Y2AAK\NYOL_p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905000"/>
            <a:ext cx="8229600" cy="4114800"/>
          </a:xfrm>
        </p:spPr>
        <p:txBody>
          <a:bodyPr/>
          <a:lstStyle/>
          <a:p>
            <a:pPr>
              <a:buClrTx/>
            </a:pPr>
            <a:r>
              <a:rPr lang="en-US" dirty="0" smtClean="0">
                <a:solidFill>
                  <a:srgbClr val="000000"/>
                </a:solidFill>
                <a:effectLst/>
                <a:latin typeface="Calibri" pitchFamily="34" charset="0"/>
              </a:rPr>
              <a:t>Moses’ background – palace; fugitive; shepherd.  </a:t>
            </a:r>
          </a:p>
          <a:p>
            <a:pPr>
              <a:buClrTx/>
            </a:pPr>
            <a:r>
              <a:rPr lang="en-US" dirty="0" smtClean="0">
                <a:solidFill>
                  <a:srgbClr val="000000"/>
                </a:solidFill>
                <a:effectLst/>
                <a:latin typeface="Calibri" pitchFamily="34" charset="0"/>
              </a:rPr>
              <a:t>God calls Moses to lead this mission, Moses feels inadequate, “Who me?”  God promises Moses the only thing he needs: His presence.  Moses becomes passionate about pursuing a face to face relationship with God.  (Exodus 19 – God tells Moses he is going to appear in a dense cloud)</a:t>
            </a:r>
            <a:endParaRPr lang="en-US" dirty="0">
              <a:solidFill>
                <a:srgbClr val="000000"/>
              </a:solidFill>
              <a:effectLst/>
              <a:latin typeface="Calibri" pitchFamily="34" charset="0"/>
            </a:endParaRPr>
          </a:p>
        </p:txBody>
      </p:sp>
      <p:sp>
        <p:nvSpPr>
          <p:cNvPr id="4" name="Title 3"/>
          <p:cNvSpPr>
            <a:spLocks noGrp="1"/>
          </p:cNvSpPr>
          <p:nvPr>
            <p:ph type="title"/>
          </p:nvPr>
        </p:nvSpPr>
        <p:spPr/>
        <p:txBody>
          <a:bodyPr/>
          <a:lstStyle/>
          <a:p>
            <a:endParaRPr lang="en-US"/>
          </a:p>
        </p:txBody>
      </p:sp>
      <p:sp>
        <p:nvSpPr>
          <p:cNvPr id="7" name="Title 1"/>
          <p:cNvSpPr txBox="1">
            <a:spLocks/>
          </p:cNvSpPr>
          <p:nvPr/>
        </p:nvSpPr>
        <p:spPr bwMode="auto">
          <a:xfrm>
            <a:off x="2667000" y="152400"/>
            <a:ext cx="6324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r>
              <a:rPr lang="en-US" dirty="0">
                <a:solidFill>
                  <a:srgbClr val="000000"/>
                </a:solidFill>
                <a:effectLst/>
                <a:latin typeface="Calibri" pitchFamily="34" charset="0"/>
              </a:rPr>
              <a:t>Face to Face:</a:t>
            </a:r>
            <a:endParaRPr lang="en-US" dirty="0">
              <a:solidFill>
                <a:srgbClr val="000000"/>
              </a:solidFill>
              <a:effectLst/>
              <a:latin typeface="Calibri" pitchFamily="34" charset="0"/>
            </a:endParaRPr>
          </a:p>
        </p:txBody>
      </p:sp>
    </p:spTree>
    <p:extLst>
      <p:ext uri="{BB962C8B-B14F-4D97-AF65-F5344CB8AC3E}">
        <p14:creationId xmlns:p14="http://schemas.microsoft.com/office/powerpoint/2010/main" val="19148447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Amanda\AppData\Local\Microsoft\Windows\Temporary Internet Files\Content.Outlook\LK6Y2AAK\NYOL_p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8600" y="1905000"/>
            <a:ext cx="8763000" cy="4876800"/>
          </a:xfrm>
        </p:spPr>
        <p:txBody>
          <a:bodyPr/>
          <a:lstStyle/>
          <a:p>
            <a:pPr>
              <a:spcBef>
                <a:spcPts val="0"/>
              </a:spcBef>
              <a:buClrTx/>
            </a:pPr>
            <a:r>
              <a:rPr lang="en-US" dirty="0" smtClean="0">
                <a:solidFill>
                  <a:srgbClr val="000000"/>
                </a:solidFill>
                <a:effectLst/>
                <a:latin typeface="Calibri" pitchFamily="34" charset="0"/>
              </a:rPr>
              <a:t>Exodus 19:18-20, “</a:t>
            </a:r>
            <a:r>
              <a:rPr lang="en-US" dirty="0">
                <a:solidFill>
                  <a:srgbClr val="000000"/>
                </a:solidFill>
                <a:effectLst/>
                <a:latin typeface="Calibri" pitchFamily="34" charset="0"/>
              </a:rPr>
              <a:t>Mt Sinai was covered with smoke, because the Lord descended on it in fire.  The smoke billowed up from it like smoke from a furnace, and the whole mountain trembled violently.  As the sound of the trumpet grew louder &amp; louder, Moses spoke and the voice of God answered him.  The Lord descended to the top of Mt Sinai and called Moses to the top of the mountain.  So Moses went up.” </a:t>
            </a:r>
          </a:p>
        </p:txBody>
      </p:sp>
      <p:sp>
        <p:nvSpPr>
          <p:cNvPr id="4" name="Title 3"/>
          <p:cNvSpPr>
            <a:spLocks noGrp="1"/>
          </p:cNvSpPr>
          <p:nvPr>
            <p:ph type="title"/>
          </p:nvPr>
        </p:nvSpPr>
        <p:spPr/>
        <p:txBody>
          <a:bodyPr/>
          <a:lstStyle/>
          <a:p>
            <a:endParaRPr lang="en-US"/>
          </a:p>
        </p:txBody>
      </p:sp>
      <p:sp>
        <p:nvSpPr>
          <p:cNvPr id="7" name="Title 1"/>
          <p:cNvSpPr txBox="1">
            <a:spLocks/>
          </p:cNvSpPr>
          <p:nvPr/>
        </p:nvSpPr>
        <p:spPr bwMode="auto">
          <a:xfrm>
            <a:off x="2667000" y="152400"/>
            <a:ext cx="6324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r>
              <a:rPr lang="en-US" dirty="0">
                <a:solidFill>
                  <a:srgbClr val="000000"/>
                </a:solidFill>
                <a:effectLst/>
                <a:latin typeface="Calibri" pitchFamily="34" charset="0"/>
              </a:rPr>
              <a:t>Face to Face:</a:t>
            </a:r>
            <a:endParaRPr lang="en-US" dirty="0">
              <a:solidFill>
                <a:srgbClr val="000000"/>
              </a:solidFill>
              <a:effectLst/>
              <a:latin typeface="Calibri" pitchFamily="34" charset="0"/>
            </a:endParaRPr>
          </a:p>
        </p:txBody>
      </p:sp>
    </p:spTree>
    <p:extLst>
      <p:ext uri="{BB962C8B-B14F-4D97-AF65-F5344CB8AC3E}">
        <p14:creationId xmlns:p14="http://schemas.microsoft.com/office/powerpoint/2010/main" val="34016604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Amanda\AppData\Local\Microsoft\Windows\Temporary Internet Files\Content.Outlook\LK6Y2AAK\NYOL_p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8600" y="1752600"/>
            <a:ext cx="8686800" cy="4572000"/>
          </a:xfrm>
        </p:spPr>
        <p:txBody>
          <a:bodyPr/>
          <a:lstStyle/>
          <a:p>
            <a:pPr>
              <a:buClrTx/>
            </a:pPr>
            <a:r>
              <a:rPr lang="en-US" dirty="0" smtClean="0">
                <a:solidFill>
                  <a:srgbClr val="000000"/>
                </a:solidFill>
                <a:effectLst/>
                <a:latin typeface="Calibri" pitchFamily="34" charset="0"/>
              </a:rPr>
              <a:t>Surely Moses was afraid, but he learned the one thing he needed was to be face to face with God. So, Moses passionately pursued God.  </a:t>
            </a:r>
          </a:p>
          <a:p>
            <a:pPr>
              <a:buClrTx/>
            </a:pPr>
            <a:r>
              <a:rPr lang="en-US" dirty="0" smtClean="0">
                <a:solidFill>
                  <a:srgbClr val="000000"/>
                </a:solidFill>
                <a:effectLst/>
                <a:latin typeface="Calibri" pitchFamily="34" charset="0"/>
              </a:rPr>
              <a:t>Exodus </a:t>
            </a:r>
            <a:r>
              <a:rPr lang="en-US" dirty="0">
                <a:solidFill>
                  <a:srgbClr val="000000"/>
                </a:solidFill>
                <a:effectLst/>
                <a:latin typeface="Calibri" pitchFamily="34" charset="0"/>
              </a:rPr>
              <a:t>33:11, “The Lord would speak to Moses face to face, as one speaks to a friend.”  </a:t>
            </a:r>
            <a:r>
              <a:rPr lang="en-US" dirty="0" smtClean="0">
                <a:solidFill>
                  <a:srgbClr val="000000"/>
                </a:solidFill>
                <a:effectLst/>
                <a:latin typeface="Calibri" pitchFamily="34" charset="0"/>
              </a:rPr>
              <a:t>(Ron – Council; FB friends)</a:t>
            </a:r>
          </a:p>
          <a:p>
            <a:pPr>
              <a:buClrTx/>
            </a:pPr>
            <a:r>
              <a:rPr lang="en-US" dirty="0" smtClean="0">
                <a:solidFill>
                  <a:srgbClr val="000000"/>
                </a:solidFill>
                <a:effectLst/>
                <a:latin typeface="Calibri" pitchFamily="34" charset="0"/>
              </a:rPr>
              <a:t>Moses was a face to face friends with God, and this is why his words carried weight, his umbrella of authority was large. </a:t>
            </a:r>
          </a:p>
        </p:txBody>
      </p:sp>
      <p:sp>
        <p:nvSpPr>
          <p:cNvPr id="4" name="Title 3"/>
          <p:cNvSpPr>
            <a:spLocks noGrp="1"/>
          </p:cNvSpPr>
          <p:nvPr>
            <p:ph type="title"/>
          </p:nvPr>
        </p:nvSpPr>
        <p:spPr/>
        <p:txBody>
          <a:bodyPr/>
          <a:lstStyle/>
          <a:p>
            <a:endParaRPr lang="en-US"/>
          </a:p>
        </p:txBody>
      </p:sp>
      <p:sp>
        <p:nvSpPr>
          <p:cNvPr id="7" name="Title 1"/>
          <p:cNvSpPr txBox="1">
            <a:spLocks/>
          </p:cNvSpPr>
          <p:nvPr/>
        </p:nvSpPr>
        <p:spPr bwMode="auto">
          <a:xfrm>
            <a:off x="2667000" y="152400"/>
            <a:ext cx="6324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r>
              <a:rPr lang="en-US" dirty="0">
                <a:solidFill>
                  <a:srgbClr val="000000"/>
                </a:solidFill>
                <a:effectLst/>
                <a:latin typeface="Calibri" pitchFamily="34" charset="0"/>
              </a:rPr>
              <a:t>Face to Face:</a:t>
            </a:r>
            <a:endParaRPr lang="en-US" dirty="0">
              <a:solidFill>
                <a:srgbClr val="000000"/>
              </a:solidFill>
              <a:effectLst/>
              <a:latin typeface="Calibri" pitchFamily="34" charset="0"/>
            </a:endParaRPr>
          </a:p>
        </p:txBody>
      </p:sp>
    </p:spTree>
    <p:extLst>
      <p:ext uri="{BB962C8B-B14F-4D97-AF65-F5344CB8AC3E}">
        <p14:creationId xmlns:p14="http://schemas.microsoft.com/office/powerpoint/2010/main" val="6592780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Amanda\AppData\Local\Microsoft\Windows\Temporary Internet Files\Content.Outlook\LK6Y2AAK\NYOL_p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04800" y="1981200"/>
            <a:ext cx="8458200" cy="4648200"/>
          </a:xfrm>
        </p:spPr>
        <p:txBody>
          <a:bodyPr/>
          <a:lstStyle/>
          <a:p>
            <a:pPr>
              <a:buClrTx/>
            </a:pPr>
            <a:r>
              <a:rPr lang="en-US" dirty="0" smtClean="0">
                <a:solidFill>
                  <a:srgbClr val="000000"/>
                </a:solidFill>
                <a:effectLst/>
                <a:latin typeface="Calibri" pitchFamily="34" charset="0"/>
              </a:rPr>
              <a:t>If we are going to expand our spiritual umbrella of authority, we must passionately pursue God’s presence.  We must be ever grateful for our current experiences with God, but never satisfied.  Ever grateful, never satisfied, we press in for more.  This was Moses’ key.  (Ex 33 – I’m not going!  Show me your glory)  </a:t>
            </a:r>
          </a:p>
          <a:p>
            <a:pPr>
              <a:buClrTx/>
            </a:pPr>
            <a:r>
              <a:rPr lang="en-US" dirty="0" smtClean="0">
                <a:solidFill>
                  <a:srgbClr val="000000"/>
                </a:solidFill>
                <a:effectLst/>
                <a:latin typeface="Calibri" pitchFamily="34" charset="0"/>
              </a:rPr>
              <a:t>We must seek God’s face.  (face to face friends in need)</a:t>
            </a:r>
            <a:endParaRPr lang="en-US" dirty="0">
              <a:solidFill>
                <a:srgbClr val="000000"/>
              </a:solidFill>
              <a:effectLst/>
              <a:latin typeface="Calibri" pitchFamily="34" charset="0"/>
            </a:endParaRPr>
          </a:p>
        </p:txBody>
      </p:sp>
      <p:sp>
        <p:nvSpPr>
          <p:cNvPr id="4" name="Title 3"/>
          <p:cNvSpPr>
            <a:spLocks noGrp="1"/>
          </p:cNvSpPr>
          <p:nvPr>
            <p:ph type="title"/>
          </p:nvPr>
        </p:nvSpPr>
        <p:spPr/>
        <p:txBody>
          <a:bodyPr/>
          <a:lstStyle/>
          <a:p>
            <a:endParaRPr lang="en-US"/>
          </a:p>
        </p:txBody>
      </p:sp>
      <p:sp>
        <p:nvSpPr>
          <p:cNvPr id="7" name="Title 1"/>
          <p:cNvSpPr txBox="1">
            <a:spLocks/>
          </p:cNvSpPr>
          <p:nvPr/>
        </p:nvSpPr>
        <p:spPr bwMode="auto">
          <a:xfrm>
            <a:off x="2667000" y="152400"/>
            <a:ext cx="6324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r>
              <a:rPr lang="en-US" dirty="0">
                <a:solidFill>
                  <a:srgbClr val="000000"/>
                </a:solidFill>
                <a:effectLst/>
                <a:latin typeface="Calibri" pitchFamily="34" charset="0"/>
              </a:rPr>
              <a:t>Face to Face:</a:t>
            </a:r>
            <a:endParaRPr lang="en-US" dirty="0">
              <a:solidFill>
                <a:srgbClr val="000000"/>
              </a:solidFill>
              <a:effectLst/>
              <a:latin typeface="Calibri" pitchFamily="34" charset="0"/>
            </a:endParaRPr>
          </a:p>
        </p:txBody>
      </p:sp>
    </p:spTree>
    <p:extLst>
      <p:ext uri="{BB962C8B-B14F-4D97-AF65-F5344CB8AC3E}">
        <p14:creationId xmlns:p14="http://schemas.microsoft.com/office/powerpoint/2010/main" val="408144377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17352</TotalTime>
  <Words>996</Words>
  <Application>Microsoft Office PowerPoint</Application>
  <PresentationFormat>On-screen Show (4:3)</PresentationFormat>
  <Paragraphs>32</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Ocean</vt:lpstr>
      <vt:lpstr>The Umbrella of Spiritual Authority:</vt:lpstr>
      <vt:lpstr>Face to Face: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South Shore Community Church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Soul Care Class</dc:title>
  <dc:creator>Rob Reimer</dc:creator>
  <cp:lastModifiedBy>Rob</cp:lastModifiedBy>
  <cp:revision>779</cp:revision>
  <dcterms:created xsi:type="dcterms:W3CDTF">2006-03-16T20:15:10Z</dcterms:created>
  <dcterms:modified xsi:type="dcterms:W3CDTF">2013-02-12T22:09:08Z</dcterms:modified>
</cp:coreProperties>
</file>