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7" r:id="rId4"/>
    <p:sldId id="268" r:id="rId5"/>
    <p:sldId id="259" r:id="rId6"/>
    <p:sldId id="260" r:id="rId7"/>
    <p:sldId id="269" r:id="rId8"/>
    <p:sldId id="262" r:id="rId9"/>
    <p:sldId id="261" r:id="rId10"/>
    <p:sldId id="270" r:id="rId11"/>
    <p:sldId id="258"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3" d="100"/>
          <a:sy n="53" d="100"/>
        </p:scale>
        <p:origin x="-56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C92F82-5C12-4095-8B71-9D2E4F8DA4C8}" type="datetimeFigureOut">
              <a:rPr lang="en-US" smtClean="0"/>
              <a:pPr/>
              <a:t>1/8/2009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114C3C-51BE-4AB2-800E-962839A9918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E5B0D1-7D39-41E2-9B78-9866F643A7A7}" type="datetimeFigureOut">
              <a:rPr lang="en-US" smtClean="0"/>
              <a:pPr/>
              <a:t>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5B0D1-7D39-41E2-9B78-9866F643A7A7}" type="datetimeFigureOut">
              <a:rPr lang="en-US" smtClean="0"/>
              <a:pPr/>
              <a:t>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5B0D1-7D39-41E2-9B78-9866F643A7A7}" type="datetimeFigureOut">
              <a:rPr lang="en-US" smtClean="0"/>
              <a:pPr/>
              <a:t>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5B0D1-7D39-41E2-9B78-9866F643A7A7}" type="datetimeFigureOut">
              <a:rPr lang="en-US" smtClean="0"/>
              <a:pPr/>
              <a:t>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E5B0D1-7D39-41E2-9B78-9866F643A7A7}" type="datetimeFigureOut">
              <a:rPr lang="en-US" smtClean="0"/>
              <a:pPr/>
              <a:t>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E5B0D1-7D39-41E2-9B78-9866F643A7A7}" type="datetimeFigureOut">
              <a:rPr lang="en-US" smtClean="0"/>
              <a:pPr/>
              <a:t>1/8/2009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E5B0D1-7D39-41E2-9B78-9866F643A7A7}" type="datetimeFigureOut">
              <a:rPr lang="en-US" smtClean="0"/>
              <a:pPr/>
              <a:t>1/8/2009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E5B0D1-7D39-41E2-9B78-9866F643A7A7}" type="datetimeFigureOut">
              <a:rPr lang="en-US" smtClean="0"/>
              <a:pPr/>
              <a:t>1/8/2009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5B0D1-7D39-41E2-9B78-9866F643A7A7}" type="datetimeFigureOut">
              <a:rPr lang="en-US" smtClean="0"/>
              <a:pPr/>
              <a:t>1/8/2009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5B0D1-7D39-41E2-9B78-9866F643A7A7}" type="datetimeFigureOut">
              <a:rPr lang="en-US" smtClean="0"/>
              <a:pPr/>
              <a:t>1/8/2009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5B0D1-7D39-41E2-9B78-9866F643A7A7}" type="datetimeFigureOut">
              <a:rPr lang="en-US" smtClean="0"/>
              <a:pPr/>
              <a:t>1/8/2009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5B0D1-7D39-41E2-9B78-9866F643A7A7}" type="datetimeFigureOut">
              <a:rPr lang="en-US" smtClean="0"/>
              <a:pPr/>
              <a:t>1/8/2009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49D776-CA0B-43C8-8393-5D5B9571F7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countering God.png"/>
          <p:cNvPicPr>
            <a:picLocks noChangeAspect="1"/>
          </p:cNvPicPr>
          <p:nvPr/>
        </p:nvPicPr>
        <p:blipFill>
          <a:blip r:embed="rId3"/>
          <a:stretch>
            <a:fillRect/>
          </a:stretch>
        </p:blipFill>
        <p:spPr>
          <a:xfrm>
            <a:off x="2133600" y="72454"/>
            <a:ext cx="4648200" cy="6633146"/>
          </a:xfrm>
          <a:prstGeom prst="rect">
            <a:avLst/>
          </a:prstGeom>
        </p:spPr>
      </p:pic>
      <p:sp>
        <p:nvSpPr>
          <p:cNvPr id="5" name="TextBox 4"/>
          <p:cNvSpPr txBox="1"/>
          <p:nvPr/>
        </p:nvSpPr>
        <p:spPr>
          <a:xfrm>
            <a:off x="3200400" y="2209800"/>
            <a:ext cx="3505200" cy="830997"/>
          </a:xfrm>
          <a:prstGeom prst="rect">
            <a:avLst/>
          </a:prstGeom>
          <a:noFill/>
        </p:spPr>
        <p:txBody>
          <a:bodyPr wrap="square" rtlCol="0">
            <a:spAutoFit/>
          </a:bodyPr>
          <a:lstStyle/>
          <a:p>
            <a:r>
              <a:rPr lang="en-US" sz="4800" dirty="0" smtClean="0"/>
              <a:t>Israel</a:t>
            </a:r>
            <a:r>
              <a:rPr lang="en-US" sz="4800" dirty="0" smtClean="0"/>
              <a:t>’s </a:t>
            </a:r>
            <a:r>
              <a:rPr lang="en-US" sz="4800" dirty="0" smtClean="0"/>
              <a:t>Story</a:t>
            </a:r>
            <a:endParaRPr lang="en-US"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Israel’s</a:t>
            </a:r>
            <a:r>
              <a:rPr lang="en-US" dirty="0" smtClean="0"/>
              <a:t> </a:t>
            </a:r>
            <a:r>
              <a:rPr lang="en-US" dirty="0" smtClean="0"/>
              <a:t>Story</a:t>
            </a:r>
            <a:endParaRPr lang="en-US" dirty="0"/>
          </a:p>
        </p:txBody>
      </p:sp>
      <p:pic>
        <p:nvPicPr>
          <p:cNvPr id="4" name="Content Placeholder 3" descr="Awe Jpeg.jpg"/>
          <p:cNvPicPr>
            <a:picLocks noGrp="1" noChangeAspect="1"/>
          </p:cNvPicPr>
          <p:nvPr>
            <p:ph idx="1"/>
          </p:nvPr>
        </p:nvPicPr>
        <p:blipFill>
          <a:blip r:embed="rId3"/>
          <a:srcRect t="45458" r="58839" b="666"/>
          <a:stretch>
            <a:fillRect/>
          </a:stretch>
        </p:blipFill>
        <p:spPr>
          <a:xfrm>
            <a:off x="0" y="5137510"/>
            <a:ext cx="1752600" cy="1720490"/>
          </a:xfrm>
          <a:prstGeom prst="rect">
            <a:avLst/>
          </a:prstGeom>
          <a:ln>
            <a:noFill/>
          </a:ln>
          <a:effectLst>
            <a:softEdge rad="112500"/>
          </a:effectLst>
        </p:spPr>
      </p:pic>
      <p:sp>
        <p:nvSpPr>
          <p:cNvPr id="5" name="TextBox 4"/>
          <p:cNvSpPr txBox="1"/>
          <p:nvPr/>
        </p:nvSpPr>
        <p:spPr>
          <a:xfrm>
            <a:off x="457200" y="1295400"/>
            <a:ext cx="8686800" cy="5401479"/>
          </a:xfrm>
          <a:prstGeom prst="rect">
            <a:avLst/>
          </a:prstGeom>
          <a:noFill/>
        </p:spPr>
        <p:txBody>
          <a:bodyPr wrap="square" rtlCol="0">
            <a:spAutoFit/>
          </a:bodyPr>
          <a:lstStyle/>
          <a:p>
            <a:pPr>
              <a:buFont typeface="Arial" pitchFamily="34" charset="0"/>
              <a:buChar char="•"/>
            </a:pPr>
            <a:r>
              <a:rPr lang="en-US" sz="3300" dirty="0" smtClean="0"/>
              <a:t>  Exodus </a:t>
            </a:r>
            <a:r>
              <a:rPr lang="en-US" sz="3300" dirty="0" smtClean="0"/>
              <a:t>3:1-10</a:t>
            </a:r>
            <a:r>
              <a:rPr lang="en-US" sz="3300" dirty="0" smtClean="0"/>
              <a:t>,</a:t>
            </a:r>
            <a:r>
              <a:rPr lang="en-US" sz="3600" dirty="0" smtClean="0"/>
              <a:t> </a:t>
            </a:r>
            <a:r>
              <a:rPr lang="en-US" sz="3600" dirty="0" smtClean="0"/>
              <a:t>“God </a:t>
            </a:r>
            <a:r>
              <a:rPr lang="en-US" sz="3600" dirty="0" smtClean="0"/>
              <a:t>has come to test you, so that the fear of God will be with you to keep you from sinning.’  The people remained at a distance, while Moses approached the thick darkness where God was.”</a:t>
            </a:r>
            <a:r>
              <a:rPr lang="en-US" sz="3300" dirty="0" smtClean="0"/>
              <a:t> </a:t>
            </a:r>
          </a:p>
          <a:p>
            <a:pPr>
              <a:buFont typeface="Arial" pitchFamily="34" charset="0"/>
              <a:buChar char="•"/>
            </a:pPr>
            <a:r>
              <a:rPr lang="en-US" sz="3300" dirty="0" smtClean="0"/>
              <a:t> </a:t>
            </a:r>
            <a:r>
              <a:rPr lang="en-US" sz="3300" dirty="0" smtClean="0"/>
              <a:t> God comes to meet with His people, but they chose to stay at a distance.  The distance isn’t just 	physical.  It is relational.  </a:t>
            </a:r>
          </a:p>
          <a:p>
            <a:pPr lvl="1">
              <a:buFont typeface="Arial" pitchFamily="34" charset="0"/>
              <a:buChar char="•"/>
            </a:pPr>
            <a:r>
              <a:rPr lang="en-US" sz="3300" dirty="0" smtClean="0"/>
              <a:t>God wanted a kingdom of priests.  They settle 		for a kingdom with priests.</a:t>
            </a:r>
            <a:endParaRPr lang="en-US" sz="33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strips(downLeft)">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strips(downLeft)">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Israel’s</a:t>
            </a:r>
            <a:r>
              <a:rPr lang="en-US" dirty="0" smtClean="0"/>
              <a:t> </a:t>
            </a:r>
            <a:r>
              <a:rPr lang="en-US" dirty="0" smtClean="0"/>
              <a:t>Story</a:t>
            </a:r>
            <a:endParaRPr lang="en-US" dirty="0"/>
          </a:p>
        </p:txBody>
      </p:sp>
      <p:sp>
        <p:nvSpPr>
          <p:cNvPr id="3" name="Content Placeholder 2"/>
          <p:cNvSpPr>
            <a:spLocks noGrp="1"/>
          </p:cNvSpPr>
          <p:nvPr>
            <p:ph idx="1"/>
          </p:nvPr>
        </p:nvSpPr>
        <p:spPr>
          <a:xfrm>
            <a:off x="0" y="990600"/>
            <a:ext cx="9144000" cy="4754563"/>
          </a:xfrm>
        </p:spPr>
        <p:txBody>
          <a:bodyPr>
            <a:noAutofit/>
          </a:bodyPr>
          <a:lstStyle/>
          <a:p>
            <a:r>
              <a:rPr lang="en-US" sz="3600" dirty="0" smtClean="0"/>
              <a:t>God has now called the church to be a kingdom of priests.  He has now called us to this intimacy and priestly function. </a:t>
            </a:r>
          </a:p>
          <a:p>
            <a:r>
              <a:rPr lang="en-US" sz="3600" dirty="0" smtClean="0"/>
              <a:t> </a:t>
            </a:r>
            <a:r>
              <a:rPr lang="en-US" sz="3600" dirty="0" smtClean="0"/>
              <a:t>1 Peter 2:9, “But you are a chosen people, a royal priesthood, a holy nation, God’s special possession, that you may declare the praises of him who called you out of darkness into </a:t>
            </a:r>
            <a:r>
              <a:rPr lang="en-US" sz="3600" dirty="0" smtClean="0"/>
              <a:t>his		 </a:t>
            </a:r>
            <a:r>
              <a:rPr lang="en-US" sz="3600" dirty="0" smtClean="0"/>
              <a:t>wonderful light</a:t>
            </a:r>
            <a:r>
              <a:rPr lang="en-US" sz="3600" dirty="0" smtClean="0"/>
              <a:t>.”</a:t>
            </a:r>
            <a:endParaRPr lang="en-US" sz="3600" dirty="0" smtClean="0"/>
          </a:p>
        </p:txBody>
      </p:sp>
      <p:pic>
        <p:nvPicPr>
          <p:cNvPr id="4" name="Content Placeholder 3" descr="Awe Jpeg.jpg"/>
          <p:cNvPicPr>
            <a:picLocks noChangeAspect="1"/>
          </p:cNvPicPr>
          <p:nvPr/>
        </p:nvPicPr>
        <p:blipFill>
          <a:blip r:embed="rId3"/>
          <a:srcRect t="45458" r="58839" b="666"/>
          <a:stretch>
            <a:fillRect/>
          </a:stretch>
        </p:blipFill>
        <p:spPr>
          <a:xfrm>
            <a:off x="1" y="5137510"/>
            <a:ext cx="1752600" cy="1720490"/>
          </a:xfrm>
          <a:prstGeom prst="rect">
            <a:avLst/>
          </a:prstGeom>
          <a:ln>
            <a:noFill/>
          </a:ln>
          <a:effectLst>
            <a:softEdge rad="112500"/>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Israel’s</a:t>
            </a:r>
            <a:r>
              <a:rPr lang="en-US" dirty="0" smtClean="0"/>
              <a:t> </a:t>
            </a:r>
            <a:r>
              <a:rPr lang="en-US" dirty="0" smtClean="0"/>
              <a:t>Story</a:t>
            </a:r>
            <a:endParaRPr lang="en-US" dirty="0"/>
          </a:p>
        </p:txBody>
      </p:sp>
      <p:sp>
        <p:nvSpPr>
          <p:cNvPr id="3" name="Content Placeholder 2"/>
          <p:cNvSpPr>
            <a:spLocks noGrp="1"/>
          </p:cNvSpPr>
          <p:nvPr>
            <p:ph idx="1"/>
          </p:nvPr>
        </p:nvSpPr>
        <p:spPr>
          <a:xfrm>
            <a:off x="0" y="990600"/>
            <a:ext cx="9144000" cy="4754563"/>
          </a:xfrm>
        </p:spPr>
        <p:txBody>
          <a:bodyPr>
            <a:noAutofit/>
          </a:bodyPr>
          <a:lstStyle/>
          <a:p>
            <a:r>
              <a:rPr lang="en-US" sz="3600" dirty="0" smtClean="0"/>
              <a:t>Rev</a:t>
            </a:r>
            <a:r>
              <a:rPr lang="en-US" sz="3600" dirty="0" smtClean="0"/>
              <a:t>. 5:9-10, “And they sang a new song, saying: ‘You are worthy to take the scroll and to open its seals, because you were slain, and with your blood you purchased for God members of every tribe and language and people and nation.  You have made them to be a kingdom of priests to serve our God, and they will reign on the earth.’” </a:t>
            </a:r>
            <a:r>
              <a:rPr lang="en-US" sz="3600" dirty="0" smtClean="0"/>
              <a:t>(The Answer is		 “Yes”)</a:t>
            </a:r>
            <a:endParaRPr lang="en-US" sz="3600" dirty="0" smtClean="0"/>
          </a:p>
        </p:txBody>
      </p:sp>
      <p:pic>
        <p:nvPicPr>
          <p:cNvPr id="4" name="Content Placeholder 3" descr="Awe Jpeg.jpg"/>
          <p:cNvPicPr>
            <a:picLocks noChangeAspect="1"/>
          </p:cNvPicPr>
          <p:nvPr/>
        </p:nvPicPr>
        <p:blipFill>
          <a:blip r:embed="rId3"/>
          <a:srcRect t="45458" r="58839" b="666"/>
          <a:stretch>
            <a:fillRect/>
          </a:stretch>
        </p:blipFill>
        <p:spPr>
          <a:xfrm>
            <a:off x="1" y="5137510"/>
            <a:ext cx="1752600" cy="1720490"/>
          </a:xfrm>
          <a:prstGeom prst="rect">
            <a:avLst/>
          </a:prstGeom>
          <a:ln>
            <a:noFill/>
          </a:ln>
          <a:effectLst>
            <a:softEdge rad="112500"/>
          </a:effectLst>
        </p:spPr>
      </p:pic>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Israel</a:t>
            </a:r>
            <a:r>
              <a:rPr lang="en-US" dirty="0" smtClean="0"/>
              <a:t>’s </a:t>
            </a:r>
            <a:r>
              <a:rPr lang="en-US" dirty="0" smtClean="0"/>
              <a:t>Story</a:t>
            </a:r>
            <a:endParaRPr lang="en-US" dirty="0"/>
          </a:p>
        </p:txBody>
      </p:sp>
      <p:pic>
        <p:nvPicPr>
          <p:cNvPr id="4" name="Content Placeholder 3" descr="Awe Jpeg.jpg"/>
          <p:cNvPicPr>
            <a:picLocks noGrp="1" noChangeAspect="1"/>
          </p:cNvPicPr>
          <p:nvPr>
            <p:ph idx="1"/>
          </p:nvPr>
        </p:nvPicPr>
        <p:blipFill>
          <a:blip r:embed="rId3"/>
          <a:srcRect t="45458" r="58839" b="666"/>
          <a:stretch>
            <a:fillRect/>
          </a:stretch>
        </p:blipFill>
        <p:spPr>
          <a:xfrm>
            <a:off x="0" y="5137510"/>
            <a:ext cx="1752600" cy="1720490"/>
          </a:xfrm>
          <a:prstGeom prst="rect">
            <a:avLst/>
          </a:prstGeom>
          <a:ln>
            <a:noFill/>
          </a:ln>
          <a:effectLst>
            <a:softEdge rad="112500"/>
          </a:effectLst>
        </p:spPr>
      </p:pic>
      <p:sp>
        <p:nvSpPr>
          <p:cNvPr id="5" name="TextBox 4"/>
          <p:cNvSpPr txBox="1"/>
          <p:nvPr/>
        </p:nvSpPr>
        <p:spPr>
          <a:xfrm>
            <a:off x="685800" y="1524000"/>
            <a:ext cx="8077200" cy="4524315"/>
          </a:xfrm>
          <a:prstGeom prst="rect">
            <a:avLst/>
          </a:prstGeom>
          <a:noFill/>
        </p:spPr>
        <p:txBody>
          <a:bodyPr wrap="square" rtlCol="0">
            <a:spAutoFit/>
          </a:bodyPr>
          <a:lstStyle/>
          <a:p>
            <a:pPr>
              <a:buFont typeface="Arial" pitchFamily="34" charset="0"/>
              <a:buChar char="•"/>
            </a:pPr>
            <a:r>
              <a:rPr lang="en-US" sz="3600" dirty="0" smtClean="0"/>
              <a:t>  </a:t>
            </a:r>
            <a:r>
              <a:rPr lang="en-US" sz="3600" dirty="0" smtClean="0"/>
              <a:t>Exodus 19:3-8,</a:t>
            </a:r>
            <a:r>
              <a:rPr lang="en-US" sz="3600" dirty="0" smtClean="0"/>
              <a:t> “Then Moses went up to God, and the Lord called to him from the mountain and said, ‘This is what you are to say to the house of Jacob and what you are to tell the people of Israel: ‘You yourselves have seen what I did to Egypt, and how I carried you on eagles’ wings </a:t>
            </a:r>
            <a:r>
              <a:rPr lang="en-US" sz="3600" dirty="0" smtClean="0"/>
              <a:t>	and </a:t>
            </a:r>
            <a:r>
              <a:rPr lang="en-US" sz="3600" dirty="0" smtClean="0"/>
              <a:t>brought you to myself.  </a:t>
            </a:r>
            <a:endParaRPr lang="en-US" sz="3600"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Israel</a:t>
            </a:r>
            <a:r>
              <a:rPr lang="en-US" dirty="0" smtClean="0"/>
              <a:t>’s </a:t>
            </a:r>
            <a:r>
              <a:rPr lang="en-US" dirty="0" smtClean="0"/>
              <a:t>Story</a:t>
            </a:r>
            <a:endParaRPr lang="en-US" dirty="0"/>
          </a:p>
        </p:txBody>
      </p:sp>
      <p:pic>
        <p:nvPicPr>
          <p:cNvPr id="4" name="Content Placeholder 3" descr="Awe Jpeg.jpg"/>
          <p:cNvPicPr>
            <a:picLocks noGrp="1" noChangeAspect="1"/>
          </p:cNvPicPr>
          <p:nvPr>
            <p:ph idx="1"/>
          </p:nvPr>
        </p:nvPicPr>
        <p:blipFill>
          <a:blip r:embed="rId3"/>
          <a:srcRect t="45458" r="58839" b="666"/>
          <a:stretch>
            <a:fillRect/>
          </a:stretch>
        </p:blipFill>
        <p:spPr>
          <a:xfrm>
            <a:off x="0" y="5137510"/>
            <a:ext cx="1752600" cy="1720490"/>
          </a:xfrm>
          <a:prstGeom prst="rect">
            <a:avLst/>
          </a:prstGeom>
          <a:ln>
            <a:noFill/>
          </a:ln>
          <a:effectLst>
            <a:softEdge rad="112500"/>
          </a:effectLst>
        </p:spPr>
      </p:pic>
      <p:sp>
        <p:nvSpPr>
          <p:cNvPr id="5" name="TextBox 4"/>
          <p:cNvSpPr txBox="1"/>
          <p:nvPr/>
        </p:nvSpPr>
        <p:spPr>
          <a:xfrm>
            <a:off x="685800" y="1524000"/>
            <a:ext cx="8077200" cy="3970318"/>
          </a:xfrm>
          <a:prstGeom prst="rect">
            <a:avLst/>
          </a:prstGeom>
          <a:noFill/>
        </p:spPr>
        <p:txBody>
          <a:bodyPr wrap="square" rtlCol="0">
            <a:spAutoFit/>
          </a:bodyPr>
          <a:lstStyle/>
          <a:p>
            <a:pPr>
              <a:buFont typeface="Arial" pitchFamily="34" charset="0"/>
              <a:buChar char="•"/>
            </a:pPr>
            <a:r>
              <a:rPr lang="en-US" sz="3600" dirty="0" smtClean="0"/>
              <a:t>  </a:t>
            </a:r>
            <a:r>
              <a:rPr lang="en-US" sz="3600" dirty="0" smtClean="0"/>
              <a:t>Exodus 19:3-8,</a:t>
            </a:r>
            <a:r>
              <a:rPr lang="en-US" sz="3600" dirty="0" smtClean="0"/>
              <a:t> </a:t>
            </a:r>
            <a:r>
              <a:rPr lang="en-US" sz="3600" dirty="0" smtClean="0"/>
              <a:t>“Now </a:t>
            </a:r>
            <a:r>
              <a:rPr lang="en-US" sz="3600" dirty="0" smtClean="0"/>
              <a:t>if you obey me fully and keep my covenant, then out of all nations you will be my treasured possession.  Although the whole earth is mine, you will be for me a kingdom of priests and a holy nation.’  These are the words you are to speak to the Israelites</a:t>
            </a:r>
            <a:r>
              <a:rPr lang="en-US" sz="3600" dirty="0" smtClean="0"/>
              <a:t>.’</a:t>
            </a:r>
            <a:endParaRPr lang="en-US" sz="3600"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Israel</a:t>
            </a:r>
            <a:r>
              <a:rPr lang="en-US" dirty="0" smtClean="0"/>
              <a:t>’s </a:t>
            </a:r>
            <a:r>
              <a:rPr lang="en-US" dirty="0" smtClean="0"/>
              <a:t>Story</a:t>
            </a:r>
            <a:endParaRPr lang="en-US" dirty="0"/>
          </a:p>
        </p:txBody>
      </p:sp>
      <p:pic>
        <p:nvPicPr>
          <p:cNvPr id="4" name="Content Placeholder 3" descr="Awe Jpeg.jpg"/>
          <p:cNvPicPr>
            <a:picLocks noGrp="1" noChangeAspect="1"/>
          </p:cNvPicPr>
          <p:nvPr>
            <p:ph idx="1"/>
          </p:nvPr>
        </p:nvPicPr>
        <p:blipFill>
          <a:blip r:embed="rId3"/>
          <a:srcRect t="45458" r="58839" b="666"/>
          <a:stretch>
            <a:fillRect/>
          </a:stretch>
        </p:blipFill>
        <p:spPr>
          <a:xfrm>
            <a:off x="0" y="5137510"/>
            <a:ext cx="1752600" cy="1720490"/>
          </a:xfrm>
          <a:prstGeom prst="rect">
            <a:avLst/>
          </a:prstGeom>
          <a:ln>
            <a:noFill/>
          </a:ln>
          <a:effectLst>
            <a:softEdge rad="112500"/>
          </a:effectLst>
        </p:spPr>
      </p:pic>
      <p:sp>
        <p:nvSpPr>
          <p:cNvPr id="5" name="TextBox 4"/>
          <p:cNvSpPr txBox="1"/>
          <p:nvPr/>
        </p:nvSpPr>
        <p:spPr>
          <a:xfrm>
            <a:off x="685800" y="1524000"/>
            <a:ext cx="8077200" cy="3416320"/>
          </a:xfrm>
          <a:prstGeom prst="rect">
            <a:avLst/>
          </a:prstGeom>
          <a:noFill/>
        </p:spPr>
        <p:txBody>
          <a:bodyPr wrap="square" rtlCol="0">
            <a:spAutoFit/>
          </a:bodyPr>
          <a:lstStyle/>
          <a:p>
            <a:pPr>
              <a:buFont typeface="Arial" pitchFamily="34" charset="0"/>
              <a:buChar char="•"/>
            </a:pPr>
            <a:r>
              <a:rPr lang="en-US" sz="3600" dirty="0" smtClean="0"/>
              <a:t>  </a:t>
            </a:r>
            <a:r>
              <a:rPr lang="en-US" sz="3600" dirty="0" smtClean="0"/>
              <a:t>Exodus 19:3-8,</a:t>
            </a:r>
            <a:r>
              <a:rPr lang="en-US" sz="3600" dirty="0" smtClean="0"/>
              <a:t> </a:t>
            </a:r>
            <a:r>
              <a:rPr lang="en-US" sz="3600" dirty="0" smtClean="0"/>
              <a:t>“So </a:t>
            </a:r>
            <a:r>
              <a:rPr lang="en-US" sz="3600" dirty="0" smtClean="0"/>
              <a:t>Moses went back and summoned the elders of the people and set before them all the words the Lord had commanded him to speak.  The people all responded together, ‘We will do everything the Lord has said.’” </a:t>
            </a:r>
            <a:r>
              <a:rPr lang="en-US" sz="3600" dirty="0" smtClean="0"/>
              <a:t>  </a:t>
            </a:r>
            <a:endParaRPr lang="en-US" sz="3600"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Israel</a:t>
            </a:r>
            <a:r>
              <a:rPr lang="en-US" dirty="0" smtClean="0"/>
              <a:t>’s </a:t>
            </a:r>
            <a:r>
              <a:rPr lang="en-US" dirty="0" smtClean="0"/>
              <a:t>Story</a:t>
            </a:r>
            <a:endParaRPr lang="en-US" dirty="0"/>
          </a:p>
        </p:txBody>
      </p:sp>
      <p:pic>
        <p:nvPicPr>
          <p:cNvPr id="4" name="Content Placeholder 3" descr="Awe Jpeg.jpg"/>
          <p:cNvPicPr>
            <a:picLocks noGrp="1" noChangeAspect="1"/>
          </p:cNvPicPr>
          <p:nvPr>
            <p:ph idx="1"/>
          </p:nvPr>
        </p:nvPicPr>
        <p:blipFill>
          <a:blip r:embed="rId3"/>
          <a:srcRect t="45458" r="58839" b="666"/>
          <a:stretch>
            <a:fillRect/>
          </a:stretch>
        </p:blipFill>
        <p:spPr>
          <a:xfrm>
            <a:off x="0" y="5137510"/>
            <a:ext cx="1752600" cy="1720490"/>
          </a:xfrm>
          <a:prstGeom prst="rect">
            <a:avLst/>
          </a:prstGeom>
          <a:ln>
            <a:noFill/>
          </a:ln>
          <a:effectLst>
            <a:softEdge rad="112500"/>
          </a:effectLst>
        </p:spPr>
      </p:pic>
      <p:sp>
        <p:nvSpPr>
          <p:cNvPr id="5" name="TextBox 4"/>
          <p:cNvSpPr txBox="1"/>
          <p:nvPr/>
        </p:nvSpPr>
        <p:spPr>
          <a:xfrm>
            <a:off x="685800" y="1524000"/>
            <a:ext cx="8077200" cy="5078313"/>
          </a:xfrm>
          <a:prstGeom prst="rect">
            <a:avLst/>
          </a:prstGeom>
          <a:noFill/>
        </p:spPr>
        <p:txBody>
          <a:bodyPr wrap="square" rtlCol="0">
            <a:spAutoFit/>
          </a:bodyPr>
          <a:lstStyle/>
          <a:p>
            <a:pPr>
              <a:buFont typeface="Arial" pitchFamily="34" charset="0"/>
              <a:buChar char="•"/>
            </a:pPr>
            <a:r>
              <a:rPr lang="en-US" sz="3600" dirty="0" smtClean="0"/>
              <a:t>  God reveals His heart’s desire for the nation of Israel.  He calls them his ‘treasured possession.’  He loves them like a parent loves their child.</a:t>
            </a:r>
          </a:p>
          <a:p>
            <a:pPr>
              <a:buFont typeface="Arial" pitchFamily="34" charset="0"/>
              <a:buChar char="•"/>
            </a:pPr>
            <a:r>
              <a:rPr lang="en-US" sz="3600" dirty="0" smtClean="0"/>
              <a:t> </a:t>
            </a:r>
            <a:r>
              <a:rPr lang="en-US" sz="3600" dirty="0" smtClean="0"/>
              <a:t> He desires an intimate relationship with them.</a:t>
            </a:r>
            <a:r>
              <a:rPr lang="en-US" sz="3600" dirty="0" smtClean="0"/>
              <a:t>   He wants a close, personal, face to face relationship with them. </a:t>
            </a:r>
            <a:r>
              <a:rPr lang="en-US" sz="3600" dirty="0" smtClean="0"/>
              <a:t>(parenting)</a:t>
            </a:r>
          </a:p>
          <a:p>
            <a:pPr>
              <a:buFont typeface="Arial" pitchFamily="34" charset="0"/>
              <a:buChar char="•"/>
            </a:pPr>
            <a:r>
              <a:rPr lang="en-US" sz="3600" dirty="0" smtClean="0"/>
              <a:t> </a:t>
            </a:r>
            <a:r>
              <a:rPr lang="en-US" sz="3600" dirty="0" smtClean="0"/>
              <a:t> He wants to partner with them – a 	kingdom of priests.</a:t>
            </a:r>
            <a:endParaRPr lang="en-US" sz="3600"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Israel</a:t>
            </a:r>
            <a:r>
              <a:rPr lang="en-US" dirty="0" smtClean="0"/>
              <a:t>’s </a:t>
            </a:r>
            <a:r>
              <a:rPr lang="en-US" dirty="0" smtClean="0"/>
              <a:t>Story</a:t>
            </a:r>
            <a:endParaRPr lang="en-US" dirty="0"/>
          </a:p>
        </p:txBody>
      </p:sp>
      <p:pic>
        <p:nvPicPr>
          <p:cNvPr id="4" name="Content Placeholder 3" descr="Awe Jpeg.jpg"/>
          <p:cNvPicPr>
            <a:picLocks noGrp="1" noChangeAspect="1"/>
          </p:cNvPicPr>
          <p:nvPr>
            <p:ph idx="1"/>
          </p:nvPr>
        </p:nvPicPr>
        <p:blipFill>
          <a:blip r:embed="rId3"/>
          <a:srcRect t="45458" r="58839" b="666"/>
          <a:stretch>
            <a:fillRect/>
          </a:stretch>
        </p:blipFill>
        <p:spPr>
          <a:xfrm>
            <a:off x="0" y="5137510"/>
            <a:ext cx="1752600" cy="1720490"/>
          </a:xfrm>
          <a:prstGeom prst="rect">
            <a:avLst/>
          </a:prstGeom>
          <a:ln>
            <a:noFill/>
          </a:ln>
          <a:effectLst>
            <a:softEdge rad="112500"/>
          </a:effectLst>
        </p:spPr>
      </p:pic>
      <p:sp>
        <p:nvSpPr>
          <p:cNvPr id="5" name="TextBox 4"/>
          <p:cNvSpPr txBox="1"/>
          <p:nvPr/>
        </p:nvSpPr>
        <p:spPr>
          <a:xfrm>
            <a:off x="685800" y="1524000"/>
            <a:ext cx="8458200" cy="5078313"/>
          </a:xfrm>
          <a:prstGeom prst="rect">
            <a:avLst/>
          </a:prstGeom>
          <a:noFill/>
        </p:spPr>
        <p:txBody>
          <a:bodyPr wrap="square" rtlCol="0">
            <a:spAutoFit/>
          </a:bodyPr>
          <a:lstStyle/>
          <a:p>
            <a:pPr>
              <a:buFont typeface="Arial" pitchFamily="34" charset="0"/>
              <a:buChar char="•"/>
            </a:pPr>
            <a:r>
              <a:rPr lang="en-US" sz="3600" dirty="0" smtClean="0"/>
              <a:t>  Exodus </a:t>
            </a:r>
            <a:r>
              <a:rPr lang="en-US" sz="3600" dirty="0" smtClean="0"/>
              <a:t>19:16-19</a:t>
            </a:r>
            <a:r>
              <a:rPr lang="en-US" sz="3600" dirty="0" smtClean="0"/>
              <a:t>, “On the morning of the third day there was thunder and lightning, with a thick cloud over the mountain, and a very loud trumpet blast.  Everyone in the camp trembled.  Then Moses led the people out of the camp to meet with God, and they stood at the foot of the mountain.  Mount </a:t>
            </a:r>
            <a:r>
              <a:rPr lang="en-US" sz="3600" dirty="0" smtClean="0"/>
              <a:t>	Sinai </a:t>
            </a:r>
            <a:r>
              <a:rPr lang="en-US" sz="3600" dirty="0" smtClean="0"/>
              <a:t>was covered with smoke, </a:t>
            </a:r>
            <a:r>
              <a:rPr lang="en-US" sz="3600" dirty="0" smtClean="0"/>
              <a:t>because		 </a:t>
            </a:r>
            <a:r>
              <a:rPr lang="en-US" sz="3600" dirty="0" smtClean="0"/>
              <a:t>the Lord descended on it in fire.  </a:t>
            </a:r>
            <a:endParaRPr lang="en-US" sz="3600" dirty="0"/>
          </a:p>
        </p:txBody>
      </p:sp>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Israel</a:t>
            </a:r>
            <a:r>
              <a:rPr lang="en-US" dirty="0" smtClean="0"/>
              <a:t>’s </a:t>
            </a:r>
            <a:r>
              <a:rPr lang="en-US" dirty="0" smtClean="0"/>
              <a:t>Story</a:t>
            </a:r>
            <a:endParaRPr lang="en-US" dirty="0"/>
          </a:p>
        </p:txBody>
      </p:sp>
      <p:pic>
        <p:nvPicPr>
          <p:cNvPr id="4" name="Content Placeholder 3" descr="Awe Jpeg.jpg"/>
          <p:cNvPicPr>
            <a:picLocks noGrp="1" noChangeAspect="1"/>
          </p:cNvPicPr>
          <p:nvPr>
            <p:ph idx="1"/>
          </p:nvPr>
        </p:nvPicPr>
        <p:blipFill>
          <a:blip r:embed="rId3"/>
          <a:srcRect t="45458" r="58839" b="666"/>
          <a:stretch>
            <a:fillRect/>
          </a:stretch>
        </p:blipFill>
        <p:spPr>
          <a:xfrm>
            <a:off x="0" y="5137510"/>
            <a:ext cx="1752600" cy="1720490"/>
          </a:xfrm>
          <a:prstGeom prst="rect">
            <a:avLst/>
          </a:prstGeom>
          <a:ln>
            <a:noFill/>
          </a:ln>
          <a:effectLst>
            <a:softEdge rad="112500"/>
          </a:effectLst>
        </p:spPr>
      </p:pic>
      <p:sp>
        <p:nvSpPr>
          <p:cNvPr id="5" name="TextBox 4"/>
          <p:cNvSpPr txBox="1"/>
          <p:nvPr/>
        </p:nvSpPr>
        <p:spPr>
          <a:xfrm>
            <a:off x="685800" y="1524000"/>
            <a:ext cx="8458200" cy="3416320"/>
          </a:xfrm>
          <a:prstGeom prst="rect">
            <a:avLst/>
          </a:prstGeom>
          <a:noFill/>
        </p:spPr>
        <p:txBody>
          <a:bodyPr wrap="square" rtlCol="0">
            <a:spAutoFit/>
          </a:bodyPr>
          <a:lstStyle/>
          <a:p>
            <a:pPr>
              <a:buFont typeface="Arial" pitchFamily="34" charset="0"/>
              <a:buChar char="•"/>
            </a:pPr>
            <a:r>
              <a:rPr lang="en-US" sz="3600" dirty="0" smtClean="0"/>
              <a:t>  Exodus </a:t>
            </a:r>
            <a:r>
              <a:rPr lang="en-US" sz="3600" dirty="0" smtClean="0"/>
              <a:t>19:16-19</a:t>
            </a:r>
            <a:r>
              <a:rPr lang="en-US" sz="3600" dirty="0" smtClean="0"/>
              <a:t>, </a:t>
            </a:r>
            <a:r>
              <a:rPr lang="en-US" sz="3600" dirty="0" smtClean="0"/>
              <a:t>“The </a:t>
            </a:r>
            <a:r>
              <a:rPr lang="en-US" sz="3600" dirty="0" smtClean="0"/>
              <a:t>smoke billowed up from it like smoke from a furnace, and the whole mountain trembled violently.  As the sound of the trumpet grew louder and louder, Moses spoke and the voice of God answered him.”</a:t>
            </a:r>
            <a:r>
              <a:rPr lang="en-US" sz="3600" dirty="0" smtClean="0"/>
              <a:t>  </a:t>
            </a:r>
            <a:endParaRPr lang="en-US" sz="3600" dirty="0"/>
          </a:p>
        </p:txBody>
      </p:sp>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Israel</a:t>
            </a:r>
            <a:r>
              <a:rPr lang="en-US" dirty="0" smtClean="0"/>
              <a:t>’s </a:t>
            </a:r>
            <a:r>
              <a:rPr lang="en-US" dirty="0" smtClean="0"/>
              <a:t>Story</a:t>
            </a:r>
            <a:endParaRPr lang="en-US" dirty="0"/>
          </a:p>
        </p:txBody>
      </p:sp>
      <p:pic>
        <p:nvPicPr>
          <p:cNvPr id="4" name="Content Placeholder 3" descr="Awe Jpeg.jpg"/>
          <p:cNvPicPr>
            <a:picLocks noGrp="1" noChangeAspect="1"/>
          </p:cNvPicPr>
          <p:nvPr>
            <p:ph idx="1"/>
          </p:nvPr>
        </p:nvPicPr>
        <p:blipFill>
          <a:blip r:embed="rId3"/>
          <a:srcRect t="45458" r="58839" b="666"/>
          <a:stretch>
            <a:fillRect/>
          </a:stretch>
        </p:blipFill>
        <p:spPr>
          <a:xfrm>
            <a:off x="0" y="5137510"/>
            <a:ext cx="1752600" cy="1720490"/>
          </a:xfrm>
          <a:prstGeom prst="rect">
            <a:avLst/>
          </a:prstGeom>
          <a:ln>
            <a:noFill/>
          </a:ln>
          <a:effectLst>
            <a:softEdge rad="112500"/>
          </a:effectLst>
        </p:spPr>
      </p:pic>
      <p:sp>
        <p:nvSpPr>
          <p:cNvPr id="5" name="TextBox 4"/>
          <p:cNvSpPr txBox="1"/>
          <p:nvPr/>
        </p:nvSpPr>
        <p:spPr>
          <a:xfrm>
            <a:off x="685800" y="1524000"/>
            <a:ext cx="8077200" cy="3416320"/>
          </a:xfrm>
          <a:prstGeom prst="rect">
            <a:avLst/>
          </a:prstGeom>
          <a:noFill/>
        </p:spPr>
        <p:txBody>
          <a:bodyPr wrap="square" rtlCol="0">
            <a:spAutoFit/>
          </a:bodyPr>
          <a:lstStyle/>
          <a:p>
            <a:pPr>
              <a:buFont typeface="Arial" pitchFamily="34" charset="0"/>
              <a:buChar char="•"/>
            </a:pPr>
            <a:r>
              <a:rPr lang="en-US" sz="3600" dirty="0" smtClean="0"/>
              <a:t>  When God comes close, it isn’t always comfortable.  The problem is God is holy –to draw near, we must be purified (Mt 5:8).  God reveals himself in fire again.  Fire purifies.</a:t>
            </a:r>
            <a:r>
              <a:rPr lang="en-US" sz="3600" dirty="0" smtClean="0"/>
              <a:t> (negative people) (Craig G. – no more pretending)</a:t>
            </a:r>
            <a:endParaRPr lang="en-US" sz="3600"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Israel’s</a:t>
            </a:r>
            <a:r>
              <a:rPr lang="en-US" dirty="0" smtClean="0"/>
              <a:t> </a:t>
            </a:r>
            <a:r>
              <a:rPr lang="en-US" dirty="0" smtClean="0"/>
              <a:t>Story</a:t>
            </a:r>
            <a:endParaRPr lang="en-US" dirty="0"/>
          </a:p>
        </p:txBody>
      </p:sp>
      <p:pic>
        <p:nvPicPr>
          <p:cNvPr id="4" name="Content Placeholder 3" descr="Awe Jpeg.jpg"/>
          <p:cNvPicPr>
            <a:picLocks noGrp="1" noChangeAspect="1"/>
          </p:cNvPicPr>
          <p:nvPr>
            <p:ph idx="1"/>
          </p:nvPr>
        </p:nvPicPr>
        <p:blipFill>
          <a:blip r:embed="rId3"/>
          <a:srcRect t="45458" r="58839" b="666"/>
          <a:stretch>
            <a:fillRect/>
          </a:stretch>
        </p:blipFill>
        <p:spPr>
          <a:xfrm>
            <a:off x="0" y="5137510"/>
            <a:ext cx="1752600" cy="1720490"/>
          </a:xfrm>
          <a:prstGeom prst="rect">
            <a:avLst/>
          </a:prstGeom>
          <a:ln>
            <a:noFill/>
          </a:ln>
          <a:effectLst>
            <a:softEdge rad="112500"/>
          </a:effectLst>
        </p:spPr>
      </p:pic>
      <p:sp>
        <p:nvSpPr>
          <p:cNvPr id="5" name="TextBox 4"/>
          <p:cNvSpPr txBox="1"/>
          <p:nvPr/>
        </p:nvSpPr>
        <p:spPr>
          <a:xfrm>
            <a:off x="457200" y="1295400"/>
            <a:ext cx="8686800" cy="4524315"/>
          </a:xfrm>
          <a:prstGeom prst="rect">
            <a:avLst/>
          </a:prstGeom>
          <a:noFill/>
        </p:spPr>
        <p:txBody>
          <a:bodyPr wrap="square" rtlCol="0">
            <a:spAutoFit/>
          </a:bodyPr>
          <a:lstStyle/>
          <a:p>
            <a:pPr>
              <a:buFont typeface="Arial" pitchFamily="34" charset="0"/>
              <a:buChar char="•"/>
            </a:pPr>
            <a:r>
              <a:rPr lang="en-US" sz="3300" dirty="0" smtClean="0"/>
              <a:t>Exodus 3:1-10</a:t>
            </a:r>
            <a:r>
              <a:rPr lang="en-US" sz="3300" dirty="0" smtClean="0"/>
              <a:t>,</a:t>
            </a:r>
            <a:r>
              <a:rPr lang="en-US" sz="3600" dirty="0" smtClean="0"/>
              <a:t> “When the people saw the thunder and lightning and heard the trumpet and saw the mountain in smoke, they trembled with fear.  They stayed at a distance and said to Moses, ‘Speak to us yourself and we will listen.  But do not have God speak to us or we will die.’  Moses said to the people, </a:t>
            </a:r>
            <a:r>
              <a:rPr lang="en-US" sz="3600" dirty="0" smtClean="0"/>
              <a:t>	‘</a:t>
            </a:r>
            <a:r>
              <a:rPr lang="en-US" sz="3600" dirty="0" smtClean="0"/>
              <a:t>Do not be afraid.  </a:t>
            </a:r>
            <a:endParaRPr lang="en-US" sz="3300" dirty="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TotalTime>
  <Words>718</Words>
  <Application>Microsoft Office PowerPoint</Application>
  <PresentationFormat>On-screen Show (4:3)</PresentationFormat>
  <Paragraphs>40</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Israel’s Story</vt:lpstr>
      <vt:lpstr>Israel’s Story</vt:lpstr>
      <vt:lpstr>Israel’s Story</vt:lpstr>
      <vt:lpstr>Israel’s Story</vt:lpstr>
      <vt:lpstr>Israel’s Story</vt:lpstr>
      <vt:lpstr>Israel’s Story</vt:lpstr>
      <vt:lpstr>Israel’s Story</vt:lpstr>
      <vt:lpstr>Israel’s Story</vt:lpstr>
      <vt:lpstr>Israel’s Story</vt:lpstr>
      <vt:lpstr>Israel’s Story</vt:lpstr>
      <vt:lpstr>Israel’s Story</vt:lpstr>
    </vt:vector>
  </TitlesOfParts>
  <Company>South Shore Community Church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Amanda Hoffman</dc:creator>
  <cp:lastModifiedBy>Robert Reimer</cp:lastModifiedBy>
  <cp:revision>54</cp:revision>
  <dcterms:created xsi:type="dcterms:W3CDTF">2009-01-02T15:37:40Z</dcterms:created>
  <dcterms:modified xsi:type="dcterms:W3CDTF">2009-01-08T22:13:56Z</dcterms:modified>
</cp:coreProperties>
</file>