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EE384-C0D4-6B4B-A1C6-6562E619C2A4}" type="datetimeFigureOut">
              <a:rPr lang="en-US" smtClean="0"/>
              <a:t>3/8/24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0F0F4-CF25-CE46-A6BD-010B7BDF61B5}" type="slidenum">
              <a:rPr lang="en-US" smtClean="0"/>
              <a:t>‹#›</a:t>
            </a:fld>
            <a:endParaRPr lang="en-US"/>
          </a:p>
        </p:txBody>
      </p:sp>
    </p:spTree>
    <p:extLst>
      <p:ext uri="{BB962C8B-B14F-4D97-AF65-F5344CB8AC3E}">
        <p14:creationId xmlns:p14="http://schemas.microsoft.com/office/powerpoint/2010/main" val="22233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82F2B8-09F5-6843-B247-E6F3AE55ADDE}" type="datetime1">
              <a:rPr lang="en-US" smtClean="0"/>
              <a:t>3/8/24</a:t>
            </a:fld>
            <a:endParaRPr lang="en-US"/>
          </a:p>
        </p:txBody>
      </p:sp>
      <p:sp>
        <p:nvSpPr>
          <p:cNvPr id="5" name="Footer Placeholder 4"/>
          <p:cNvSpPr>
            <a:spLocks noGrp="1"/>
          </p:cNvSpPr>
          <p:nvPr>
            <p:ph type="ftr" sz="quarter" idx="11"/>
          </p:nvPr>
        </p:nvSpPr>
        <p:spPr/>
        <p:txBody>
          <a:bodyPr/>
          <a:lstStyle/>
          <a:p>
            <a:r>
              <a:rPr lang="en-US"/>
              <a:t>Dr. Rob Reimer</a:t>
            </a:r>
          </a:p>
        </p:txBody>
      </p:sp>
      <p:sp>
        <p:nvSpPr>
          <p:cNvPr id="6" name="Slide Number Placeholder 5"/>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731863-4924-F74E-9F5C-CEE46EFF354A}" type="datetime1">
              <a:rPr lang="en-US" smtClean="0"/>
              <a:t>3/8/24</a:t>
            </a:fld>
            <a:endParaRPr lang="en-US"/>
          </a:p>
        </p:txBody>
      </p:sp>
      <p:sp>
        <p:nvSpPr>
          <p:cNvPr id="5" name="Footer Placeholder 4"/>
          <p:cNvSpPr>
            <a:spLocks noGrp="1"/>
          </p:cNvSpPr>
          <p:nvPr>
            <p:ph type="ftr" sz="quarter" idx="11"/>
          </p:nvPr>
        </p:nvSpPr>
        <p:spPr/>
        <p:txBody>
          <a:bodyPr/>
          <a:lstStyle/>
          <a:p>
            <a:r>
              <a:rPr lang="en-US"/>
              <a:t>Dr. Rob Reimer</a:t>
            </a:r>
          </a:p>
        </p:txBody>
      </p:sp>
      <p:sp>
        <p:nvSpPr>
          <p:cNvPr id="6" name="Slide Number Placeholder 5"/>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0E6C09-558E-E24E-B2FF-BC267D15D066}" type="datetime1">
              <a:rPr lang="en-US" smtClean="0"/>
              <a:t>3/8/24</a:t>
            </a:fld>
            <a:endParaRPr lang="en-US"/>
          </a:p>
        </p:txBody>
      </p:sp>
      <p:sp>
        <p:nvSpPr>
          <p:cNvPr id="5" name="Footer Placeholder 4"/>
          <p:cNvSpPr>
            <a:spLocks noGrp="1"/>
          </p:cNvSpPr>
          <p:nvPr>
            <p:ph type="ftr" sz="quarter" idx="11"/>
          </p:nvPr>
        </p:nvSpPr>
        <p:spPr/>
        <p:txBody>
          <a:bodyPr/>
          <a:lstStyle/>
          <a:p>
            <a:r>
              <a:rPr lang="en-US"/>
              <a:t>Dr. Rob Reimer</a:t>
            </a:r>
          </a:p>
        </p:txBody>
      </p:sp>
      <p:sp>
        <p:nvSpPr>
          <p:cNvPr id="6" name="Slide Number Placeholder 5"/>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58B4F-5CDF-2044-820E-EB403F098A27}" type="datetime1">
              <a:rPr lang="en-US" smtClean="0"/>
              <a:t>3/8/24</a:t>
            </a:fld>
            <a:endParaRPr lang="en-US"/>
          </a:p>
        </p:txBody>
      </p:sp>
      <p:sp>
        <p:nvSpPr>
          <p:cNvPr id="5" name="Footer Placeholder 4"/>
          <p:cNvSpPr>
            <a:spLocks noGrp="1"/>
          </p:cNvSpPr>
          <p:nvPr>
            <p:ph type="ftr" sz="quarter" idx="11"/>
          </p:nvPr>
        </p:nvSpPr>
        <p:spPr/>
        <p:txBody>
          <a:bodyPr/>
          <a:lstStyle/>
          <a:p>
            <a:r>
              <a:rPr lang="en-US"/>
              <a:t>Dr. Rob Reimer</a:t>
            </a:r>
          </a:p>
        </p:txBody>
      </p:sp>
      <p:sp>
        <p:nvSpPr>
          <p:cNvPr id="6" name="Slide Number Placeholder 5"/>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D1F43-26A0-F949-A37C-859F7224E168}" type="datetime1">
              <a:rPr lang="en-US" smtClean="0"/>
              <a:t>3/8/24</a:t>
            </a:fld>
            <a:endParaRPr lang="en-US"/>
          </a:p>
        </p:txBody>
      </p:sp>
      <p:sp>
        <p:nvSpPr>
          <p:cNvPr id="5" name="Footer Placeholder 4"/>
          <p:cNvSpPr>
            <a:spLocks noGrp="1"/>
          </p:cNvSpPr>
          <p:nvPr>
            <p:ph type="ftr" sz="quarter" idx="11"/>
          </p:nvPr>
        </p:nvSpPr>
        <p:spPr/>
        <p:txBody>
          <a:bodyPr/>
          <a:lstStyle/>
          <a:p>
            <a:r>
              <a:rPr lang="en-US"/>
              <a:t>Dr. Rob Reimer</a:t>
            </a:r>
          </a:p>
        </p:txBody>
      </p:sp>
      <p:sp>
        <p:nvSpPr>
          <p:cNvPr id="6" name="Slide Number Placeholder 5"/>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12E6F7-942C-8741-8FCE-459F1D5242A3}" type="datetime1">
              <a:rPr lang="en-US" smtClean="0"/>
              <a:t>3/8/24</a:t>
            </a:fld>
            <a:endParaRPr lang="en-US"/>
          </a:p>
        </p:txBody>
      </p:sp>
      <p:sp>
        <p:nvSpPr>
          <p:cNvPr id="6" name="Footer Placeholder 5"/>
          <p:cNvSpPr>
            <a:spLocks noGrp="1"/>
          </p:cNvSpPr>
          <p:nvPr>
            <p:ph type="ftr" sz="quarter" idx="11"/>
          </p:nvPr>
        </p:nvSpPr>
        <p:spPr/>
        <p:txBody>
          <a:bodyPr/>
          <a:lstStyle/>
          <a:p>
            <a:r>
              <a:rPr lang="en-US"/>
              <a:t>Dr. Rob Reimer</a:t>
            </a:r>
          </a:p>
        </p:txBody>
      </p:sp>
      <p:sp>
        <p:nvSpPr>
          <p:cNvPr id="7" name="Slide Number Placeholder 6"/>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ADA42B-B894-4643-AA22-7098EA0F1786}" type="datetime1">
              <a:rPr lang="en-US" smtClean="0"/>
              <a:t>3/8/24</a:t>
            </a:fld>
            <a:endParaRPr lang="en-US"/>
          </a:p>
        </p:txBody>
      </p:sp>
      <p:sp>
        <p:nvSpPr>
          <p:cNvPr id="8" name="Footer Placeholder 7"/>
          <p:cNvSpPr>
            <a:spLocks noGrp="1"/>
          </p:cNvSpPr>
          <p:nvPr>
            <p:ph type="ftr" sz="quarter" idx="11"/>
          </p:nvPr>
        </p:nvSpPr>
        <p:spPr/>
        <p:txBody>
          <a:bodyPr/>
          <a:lstStyle/>
          <a:p>
            <a:r>
              <a:rPr lang="en-US"/>
              <a:t>Dr. Rob Reimer</a:t>
            </a:r>
          </a:p>
        </p:txBody>
      </p:sp>
      <p:sp>
        <p:nvSpPr>
          <p:cNvPr id="9" name="Slide Number Placeholder 8"/>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0A737E-C237-8D44-95AD-6475EDE3E009}" type="datetime1">
              <a:rPr lang="en-US" smtClean="0"/>
              <a:t>3/8/24</a:t>
            </a:fld>
            <a:endParaRPr lang="en-US"/>
          </a:p>
        </p:txBody>
      </p:sp>
      <p:sp>
        <p:nvSpPr>
          <p:cNvPr id="4" name="Footer Placeholder 3"/>
          <p:cNvSpPr>
            <a:spLocks noGrp="1"/>
          </p:cNvSpPr>
          <p:nvPr>
            <p:ph type="ftr" sz="quarter" idx="11"/>
          </p:nvPr>
        </p:nvSpPr>
        <p:spPr/>
        <p:txBody>
          <a:bodyPr/>
          <a:lstStyle/>
          <a:p>
            <a:r>
              <a:rPr lang="en-US"/>
              <a:t>Dr. Rob Reimer</a:t>
            </a:r>
          </a:p>
        </p:txBody>
      </p:sp>
      <p:sp>
        <p:nvSpPr>
          <p:cNvPr id="5" name="Slide Number Placeholder 4"/>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6FB6A-D779-7040-BDA8-A220E7ACD513}" type="datetime1">
              <a:rPr lang="en-US" smtClean="0"/>
              <a:t>3/8/24</a:t>
            </a:fld>
            <a:endParaRPr lang="en-US"/>
          </a:p>
        </p:txBody>
      </p:sp>
      <p:sp>
        <p:nvSpPr>
          <p:cNvPr id="3" name="Footer Placeholder 2"/>
          <p:cNvSpPr>
            <a:spLocks noGrp="1"/>
          </p:cNvSpPr>
          <p:nvPr>
            <p:ph type="ftr" sz="quarter" idx="11"/>
          </p:nvPr>
        </p:nvSpPr>
        <p:spPr/>
        <p:txBody>
          <a:bodyPr/>
          <a:lstStyle/>
          <a:p>
            <a:r>
              <a:rPr lang="en-US"/>
              <a:t>Dr. Rob Reimer</a:t>
            </a:r>
          </a:p>
        </p:txBody>
      </p:sp>
      <p:sp>
        <p:nvSpPr>
          <p:cNvPr id="4" name="Slide Number Placeholder 3"/>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F6384-C703-AF4B-A1B5-51CEE61645E2}" type="datetime1">
              <a:rPr lang="en-US" smtClean="0"/>
              <a:t>3/8/24</a:t>
            </a:fld>
            <a:endParaRPr lang="en-US"/>
          </a:p>
        </p:txBody>
      </p:sp>
      <p:sp>
        <p:nvSpPr>
          <p:cNvPr id="6" name="Footer Placeholder 5"/>
          <p:cNvSpPr>
            <a:spLocks noGrp="1"/>
          </p:cNvSpPr>
          <p:nvPr>
            <p:ph type="ftr" sz="quarter" idx="11"/>
          </p:nvPr>
        </p:nvSpPr>
        <p:spPr/>
        <p:txBody>
          <a:bodyPr/>
          <a:lstStyle/>
          <a:p>
            <a:r>
              <a:rPr lang="en-US"/>
              <a:t>Dr. Rob Reimer</a:t>
            </a:r>
          </a:p>
        </p:txBody>
      </p:sp>
      <p:sp>
        <p:nvSpPr>
          <p:cNvPr id="7" name="Slide Number Placeholder 6"/>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5622F8-194E-BB49-8E66-C9B07E490F34}" type="datetime1">
              <a:rPr lang="en-US" smtClean="0"/>
              <a:t>3/8/24</a:t>
            </a:fld>
            <a:endParaRPr lang="en-US"/>
          </a:p>
        </p:txBody>
      </p:sp>
      <p:sp>
        <p:nvSpPr>
          <p:cNvPr id="6" name="Footer Placeholder 5"/>
          <p:cNvSpPr>
            <a:spLocks noGrp="1"/>
          </p:cNvSpPr>
          <p:nvPr>
            <p:ph type="ftr" sz="quarter" idx="11"/>
          </p:nvPr>
        </p:nvSpPr>
        <p:spPr/>
        <p:txBody>
          <a:bodyPr/>
          <a:lstStyle/>
          <a:p>
            <a:r>
              <a:rPr lang="en-US"/>
              <a:t>Dr. Rob Reimer</a:t>
            </a:r>
          </a:p>
        </p:txBody>
      </p:sp>
      <p:sp>
        <p:nvSpPr>
          <p:cNvPr id="7" name="Slide Number Placeholder 6"/>
          <p:cNvSpPr>
            <a:spLocks noGrp="1"/>
          </p:cNvSpPr>
          <p:nvPr>
            <p:ph type="sldNum" sz="quarter" idx="12"/>
          </p:nvPr>
        </p:nvSpPr>
        <p:spPr/>
        <p:txBody>
          <a:bodyPr/>
          <a:lstStyle/>
          <a:p>
            <a:fld id="{A7A8B5D5-536E-4713-8C41-ADE65867EF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B53B-E47E-0648-8A81-973B4DEAD563}" type="datetime1">
              <a:rPr lang="en-US" smtClean="0"/>
              <a:t>3/8/24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Rob Reimer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8B5D5-536E-4713-8C41-ADE65867EF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 Careful How You Listen:</a:t>
            </a:r>
          </a:p>
        </p:txBody>
      </p:sp>
      <p:sp>
        <p:nvSpPr>
          <p:cNvPr id="3" name="Subtitle 2"/>
          <p:cNvSpPr>
            <a:spLocks noGrp="1"/>
          </p:cNvSpPr>
          <p:nvPr>
            <p:ph type="subTitle" idx="1"/>
          </p:nvPr>
        </p:nvSpPr>
        <p:spPr/>
        <p:txBody>
          <a:bodyPr/>
          <a:lstStyle/>
          <a:p>
            <a:r>
              <a:rPr lang="en-US" dirty="0"/>
              <a:t>Luke 8</a:t>
            </a:r>
          </a:p>
        </p:txBody>
      </p:sp>
      <p:sp>
        <p:nvSpPr>
          <p:cNvPr id="4" name="Footer Placeholder 3">
            <a:extLst>
              <a:ext uri="{FF2B5EF4-FFF2-40B4-BE49-F238E27FC236}">
                <a16:creationId xmlns:a16="http://schemas.microsoft.com/office/drawing/2014/main" id="{B85049DD-EE04-967D-226E-4036F982BC02}"/>
              </a:ext>
            </a:extLst>
          </p:cNvPr>
          <p:cNvSpPr>
            <a:spLocks noGrp="1"/>
          </p:cNvSpPr>
          <p:nvPr>
            <p:ph type="ftr" sz="quarter" idx="11"/>
          </p:nvPr>
        </p:nvSpPr>
        <p:spPr/>
        <p:txBody>
          <a:bodyPr/>
          <a:lstStyle/>
          <a:p>
            <a:r>
              <a:rPr lang="en-US"/>
              <a:t>Dr. Rob Reimer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dirty="0"/>
              <a:t>Third, careful listeners long for intimacy with God.  It is their passionate desire to be close to God, that compels them to be careful listeners.  Luke 8:18, “Therefore consider carefully how you listen.  Whoever has will be given more; whoever does not have, even what he thinks he has will be taken from him.”</a:t>
            </a:r>
          </a:p>
          <a:p>
            <a:r>
              <a:rPr lang="en-US" dirty="0"/>
              <a:t> The Promise:  If you listen carefully, Jesus said, you will receive more insight, and revelation from God. </a:t>
            </a:r>
            <a:r>
              <a:rPr lang="en-US"/>
              <a:t>Intimacy-rewards </a:t>
            </a:r>
            <a:r>
              <a:rPr lang="en-US" dirty="0"/>
              <a:t>follow careful listening. (sharing secrets)</a:t>
            </a:r>
          </a:p>
        </p:txBody>
      </p:sp>
      <p:sp>
        <p:nvSpPr>
          <p:cNvPr id="4" name="Footer Placeholder 3">
            <a:extLst>
              <a:ext uri="{FF2B5EF4-FFF2-40B4-BE49-F238E27FC236}">
                <a16:creationId xmlns:a16="http://schemas.microsoft.com/office/drawing/2014/main" id="{AF413037-5DF3-C04E-77B7-B9E4EC210049}"/>
              </a:ext>
            </a:extLst>
          </p:cNvPr>
          <p:cNvSpPr>
            <a:spLocks noGrp="1"/>
          </p:cNvSpPr>
          <p:nvPr>
            <p:ph type="ftr" sz="quarter" idx="11"/>
          </p:nvPr>
        </p:nvSpPr>
        <p:spPr/>
        <p:txBody>
          <a:bodyPr/>
          <a:lstStyle/>
          <a:p>
            <a:r>
              <a:rPr lang="en-US"/>
              <a:t>Dr. Rob Reimer</a:t>
            </a:r>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fontScale="92500"/>
          </a:bodyPr>
          <a:lstStyle/>
          <a:p>
            <a:r>
              <a:rPr lang="en-US" dirty="0"/>
              <a:t>Third, careful listeners long for intimacy with God. Luke 8:18, “Therefore consider carefully how you listen.  Whoever has will be given more; whoever does not have, even what he thinks he has will be taken from him.”</a:t>
            </a:r>
          </a:p>
          <a:p>
            <a:r>
              <a:rPr lang="en-US" dirty="0"/>
              <a:t>But, if we fail to listen carefully, we will lose the revelation and insight we have.  When we harden our hearts, we lose ground with God.  Be careful how you listen!  (e.g., bless those who curse)</a:t>
            </a:r>
          </a:p>
        </p:txBody>
      </p:sp>
      <p:sp>
        <p:nvSpPr>
          <p:cNvPr id="4" name="Footer Placeholder 3">
            <a:extLst>
              <a:ext uri="{FF2B5EF4-FFF2-40B4-BE49-F238E27FC236}">
                <a16:creationId xmlns:a16="http://schemas.microsoft.com/office/drawing/2014/main" id="{AEC6EE4E-8E0F-AE66-ACF3-3DF2796CE392}"/>
              </a:ext>
            </a:extLst>
          </p:cNvPr>
          <p:cNvSpPr>
            <a:spLocks noGrp="1"/>
          </p:cNvSpPr>
          <p:nvPr>
            <p:ph type="ftr" sz="quarter" idx="11"/>
          </p:nvPr>
        </p:nvSpPr>
        <p:spPr/>
        <p:txBody>
          <a:bodyPr/>
          <a:lstStyle/>
          <a:p>
            <a:r>
              <a:rPr lang="en-US"/>
              <a:t>Dr. Rob Reimer</a:t>
            </a:r>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lstStyle/>
          <a:p>
            <a:r>
              <a:rPr lang="en-US" dirty="0"/>
              <a:t>Poor listeners.  (advice </a:t>
            </a:r>
            <a:r>
              <a:rPr lang="en-US" dirty="0" err="1"/>
              <a:t>vs</a:t>
            </a:r>
            <a:r>
              <a:rPr lang="en-US" dirty="0"/>
              <a:t> empathy; watching TV - “uh-huh”)</a:t>
            </a:r>
          </a:p>
          <a:p>
            <a:r>
              <a:rPr lang="en-US" dirty="0"/>
              <a:t>How are you at listening to God?  (How did you like the talk?)</a:t>
            </a:r>
          </a:p>
          <a:p>
            <a:r>
              <a:rPr lang="en-US" dirty="0"/>
              <a:t>The parable of the </a:t>
            </a:r>
            <a:r>
              <a:rPr lang="en-US" dirty="0" err="1"/>
              <a:t>sower</a:t>
            </a:r>
            <a:r>
              <a:rPr lang="en-US" dirty="0"/>
              <a:t>, Luke 8 (path, rocky soil, weedy soil, good soil)</a:t>
            </a:r>
          </a:p>
        </p:txBody>
      </p:sp>
      <p:sp>
        <p:nvSpPr>
          <p:cNvPr id="4" name="Footer Placeholder 3">
            <a:extLst>
              <a:ext uri="{FF2B5EF4-FFF2-40B4-BE49-F238E27FC236}">
                <a16:creationId xmlns:a16="http://schemas.microsoft.com/office/drawing/2014/main" id="{A9773C76-E6C1-8EDC-443D-FF0B6284E77A}"/>
              </a:ext>
            </a:extLst>
          </p:cNvPr>
          <p:cNvSpPr>
            <a:spLocks noGrp="1"/>
          </p:cNvSpPr>
          <p:nvPr>
            <p:ph type="ftr" sz="quarter" idx="11"/>
          </p:nvPr>
        </p:nvSpPr>
        <p:spPr/>
        <p:txBody>
          <a:bodyPr/>
          <a:lstStyle/>
          <a:p>
            <a:r>
              <a:rPr lang="en-US"/>
              <a:t>Dr. Rob Reimer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dirty="0"/>
              <a:t>Luke 8:11-18, “This is the meaning of the parable: The seed is the word of God.  Those along the path are the ones who hear, and then the devil comes and takes away the word from their hearts, so that they may not believe and be saved.  Those on the rock are the ones who receive the word with joy when they hear it, but they have no root.  They believe for a while, but in the time of testing they fall away.  The seed that feel among the thorns stands for those who hear, but as they go on their way they are choked by life’s worries, riches and pleasures, and they do not mature.”</a:t>
            </a:r>
          </a:p>
        </p:txBody>
      </p:sp>
      <p:sp>
        <p:nvSpPr>
          <p:cNvPr id="4" name="Footer Placeholder 3">
            <a:extLst>
              <a:ext uri="{FF2B5EF4-FFF2-40B4-BE49-F238E27FC236}">
                <a16:creationId xmlns:a16="http://schemas.microsoft.com/office/drawing/2014/main" id="{EEAE14A4-49C3-1052-CBB5-6EC11494BB1D}"/>
              </a:ext>
            </a:extLst>
          </p:cNvPr>
          <p:cNvSpPr>
            <a:spLocks noGrp="1"/>
          </p:cNvSpPr>
          <p:nvPr>
            <p:ph type="ftr" sz="quarter" idx="11"/>
          </p:nvPr>
        </p:nvSpPr>
        <p:spPr/>
        <p:txBody>
          <a:bodyPr/>
          <a:lstStyle/>
          <a:p>
            <a:r>
              <a:rPr lang="en-US"/>
              <a:t>Dr. Rob Reimer</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fontScale="92500" lnSpcReduction="20000"/>
          </a:bodyPr>
          <a:lstStyle/>
          <a:p>
            <a:r>
              <a:rPr lang="en-US" dirty="0"/>
              <a:t>Luke 8:15-18, “But the seed on good soil stands for those with a noble and good heart, who heard the word, retain it, and by persevering produce a crop.  No one lights a lamp and hides it in a jar or puts it under a bed.  Instead, he puts it on a stand, so that those who come in can see the light.  For there is nothing hidden that will not be disclosed, and nothing concealed that will not be known or brought out into the open.  Therefore consider carefully how you listen.  Whoever has will be given more; whoever does not have, even what he thinks he has will be taken from him.” </a:t>
            </a:r>
          </a:p>
        </p:txBody>
      </p:sp>
      <p:sp>
        <p:nvSpPr>
          <p:cNvPr id="4" name="Footer Placeholder 3">
            <a:extLst>
              <a:ext uri="{FF2B5EF4-FFF2-40B4-BE49-F238E27FC236}">
                <a16:creationId xmlns:a16="http://schemas.microsoft.com/office/drawing/2014/main" id="{C665E0A3-AC85-2BAA-1CC7-469378AD4C57}"/>
              </a:ext>
            </a:extLst>
          </p:cNvPr>
          <p:cNvSpPr>
            <a:spLocks noGrp="1"/>
          </p:cNvSpPr>
          <p:nvPr>
            <p:ph type="ftr" sz="quarter" idx="11"/>
          </p:nvPr>
        </p:nvSpPr>
        <p:spPr/>
        <p:txBody>
          <a:bodyPr/>
          <a:lstStyle/>
          <a:p>
            <a:r>
              <a:rPr lang="en-US"/>
              <a:t>Dr. Rob Reimer</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lstStyle/>
          <a:p>
            <a:r>
              <a:rPr lang="en-US" dirty="0"/>
              <a:t>The Point: Be careful how you listen.  (Too many careless listeners)</a:t>
            </a:r>
          </a:p>
          <a:p>
            <a:r>
              <a:rPr lang="en-US" dirty="0"/>
              <a:t>How do you become a careful listener?  </a:t>
            </a:r>
          </a:p>
          <a:p>
            <a:r>
              <a:rPr lang="en-US" dirty="0"/>
              <a:t>First, careful listeners guard the condition of their heart.  Luke 8:15, “But the seed on the good soil stands for those with a noble and good heart, who heard the word, retain it, and by persevering produce a crop.”  (</a:t>
            </a:r>
            <a:r>
              <a:rPr lang="en-US" dirty="0" err="1"/>
              <a:t>Prov</a:t>
            </a:r>
            <a:r>
              <a:rPr lang="en-US" dirty="0"/>
              <a:t> 4:23)</a:t>
            </a:r>
          </a:p>
        </p:txBody>
      </p:sp>
      <p:sp>
        <p:nvSpPr>
          <p:cNvPr id="4" name="Footer Placeholder 3">
            <a:extLst>
              <a:ext uri="{FF2B5EF4-FFF2-40B4-BE49-F238E27FC236}">
                <a16:creationId xmlns:a16="http://schemas.microsoft.com/office/drawing/2014/main" id="{026D90FD-E854-93F0-FB1A-5CEE54725D0F}"/>
              </a:ext>
            </a:extLst>
          </p:cNvPr>
          <p:cNvSpPr>
            <a:spLocks noGrp="1"/>
          </p:cNvSpPr>
          <p:nvPr>
            <p:ph type="ftr" sz="quarter" idx="11"/>
          </p:nvPr>
        </p:nvSpPr>
        <p:spPr/>
        <p:txBody>
          <a:bodyPr/>
          <a:lstStyle/>
          <a:p>
            <a:r>
              <a:rPr lang="en-US"/>
              <a:t>Dr. Rob Reimer</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a:bodyPr>
          <a:lstStyle/>
          <a:p>
            <a:r>
              <a:rPr lang="en-US" dirty="0"/>
              <a:t>First, careful listeners guard the condition of their heart.  Luke 8:15 (</a:t>
            </a:r>
            <a:r>
              <a:rPr lang="en-US" dirty="0" err="1"/>
              <a:t>Prov</a:t>
            </a:r>
            <a:r>
              <a:rPr lang="en-US" dirty="0"/>
              <a:t> 4:23)</a:t>
            </a:r>
          </a:p>
          <a:p>
            <a:r>
              <a:rPr lang="en-US" dirty="0"/>
              <a:t>We must become diligent about guarding our hearts.  Unguarded hearts become hard places, resistant to God.  Most people do not become hard to God intentionally; they are just unguarded.  </a:t>
            </a:r>
          </a:p>
        </p:txBody>
      </p:sp>
      <p:sp>
        <p:nvSpPr>
          <p:cNvPr id="4" name="Footer Placeholder 3">
            <a:extLst>
              <a:ext uri="{FF2B5EF4-FFF2-40B4-BE49-F238E27FC236}">
                <a16:creationId xmlns:a16="http://schemas.microsoft.com/office/drawing/2014/main" id="{AFE29573-EB3E-F7C5-8DD9-945776156CFF}"/>
              </a:ext>
            </a:extLst>
          </p:cNvPr>
          <p:cNvSpPr>
            <a:spLocks noGrp="1"/>
          </p:cNvSpPr>
          <p:nvPr>
            <p:ph type="ftr" sz="quarter" idx="11"/>
          </p:nvPr>
        </p:nvSpPr>
        <p:spPr/>
        <p:txBody>
          <a:bodyPr/>
          <a:lstStyle/>
          <a:p>
            <a:r>
              <a:rPr lang="en-US"/>
              <a:t>Dr. Rob Reimer</a:t>
            </a:r>
          </a:p>
        </p:txBody>
      </p:sp>
    </p:spTree>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fontScale="92500"/>
          </a:bodyPr>
          <a:lstStyle/>
          <a:p>
            <a:r>
              <a:rPr lang="en-US" dirty="0"/>
              <a:t>First, careful listeners guard the condition of their heart.  Luke 8:15 (</a:t>
            </a:r>
            <a:r>
              <a:rPr lang="en-US" dirty="0" err="1"/>
              <a:t>Prov</a:t>
            </a:r>
            <a:r>
              <a:rPr lang="en-US" dirty="0"/>
              <a:t> 4:23)</a:t>
            </a:r>
          </a:p>
          <a:p>
            <a:r>
              <a:rPr lang="en-US" dirty="0"/>
              <a:t>Unguarded hearts become hard places, resistant to God.  Above all else . . . </a:t>
            </a:r>
          </a:p>
          <a:p>
            <a:r>
              <a:rPr lang="en-US" dirty="0"/>
              <a:t>Consider these three components to guard your heart: (1) Satan’s lies – the path (Jesus baptism); (2) Testing – rocky soil (rebellion; Romans 8); (3) Distractions – thorns of riches, pleasures &amp; worries (Heb 12; sacrificial disciplines)</a:t>
            </a:r>
          </a:p>
        </p:txBody>
      </p:sp>
      <p:sp>
        <p:nvSpPr>
          <p:cNvPr id="4" name="Footer Placeholder 3">
            <a:extLst>
              <a:ext uri="{FF2B5EF4-FFF2-40B4-BE49-F238E27FC236}">
                <a16:creationId xmlns:a16="http://schemas.microsoft.com/office/drawing/2014/main" id="{38FB4FC5-637E-5184-1000-9754028C387D}"/>
              </a:ext>
            </a:extLst>
          </p:cNvPr>
          <p:cNvSpPr>
            <a:spLocks noGrp="1"/>
          </p:cNvSpPr>
          <p:nvPr>
            <p:ph type="ftr" sz="quarter" idx="11"/>
          </p:nvPr>
        </p:nvSpPr>
        <p:spPr/>
        <p:txBody>
          <a:bodyPr/>
          <a:lstStyle/>
          <a:p>
            <a:r>
              <a:rPr lang="en-US"/>
              <a:t>Dr. Rob Reimer</a:t>
            </a:r>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fontScale="92500" lnSpcReduction="20000"/>
          </a:bodyPr>
          <a:lstStyle/>
          <a:p>
            <a:r>
              <a:rPr lang="en-US" dirty="0"/>
              <a:t>Second, careful listeners value the fruit of obedience.  They understand obedience pays off. Luke 8:15-18, “But the seed on good soil stands for those with a noble and good heart, who heard the word, retain it, and by persevering produce a crop.  No one lights a lamp and hides it in a jar or puts it under a bed.  Instead, he puts it on a stand, so that those who come in can see the light.  For there is nothing hidden that will not be disclosed, and nothing concealed that will not be known or brought out into the open.” </a:t>
            </a:r>
          </a:p>
        </p:txBody>
      </p:sp>
      <p:sp>
        <p:nvSpPr>
          <p:cNvPr id="4" name="Footer Placeholder 3">
            <a:extLst>
              <a:ext uri="{FF2B5EF4-FFF2-40B4-BE49-F238E27FC236}">
                <a16:creationId xmlns:a16="http://schemas.microsoft.com/office/drawing/2014/main" id="{CD16BDC4-CFD7-C627-E98D-5F3DF128977D}"/>
              </a:ext>
            </a:extLst>
          </p:cNvPr>
          <p:cNvSpPr>
            <a:spLocks noGrp="1"/>
          </p:cNvSpPr>
          <p:nvPr>
            <p:ph type="ftr" sz="quarter" idx="11"/>
          </p:nvPr>
        </p:nvSpPr>
        <p:spPr/>
        <p:txBody>
          <a:bodyPr/>
          <a:lstStyle/>
          <a:p>
            <a:r>
              <a:rPr lang="en-US"/>
              <a:t>Dr. Rob Reimer</a:t>
            </a:r>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Careful How You Listen:</a:t>
            </a:r>
          </a:p>
        </p:txBody>
      </p:sp>
      <p:sp>
        <p:nvSpPr>
          <p:cNvPr id="3" name="Content Placeholder 2"/>
          <p:cNvSpPr>
            <a:spLocks noGrp="1"/>
          </p:cNvSpPr>
          <p:nvPr>
            <p:ph idx="1"/>
          </p:nvPr>
        </p:nvSpPr>
        <p:spPr/>
        <p:txBody>
          <a:bodyPr>
            <a:normAutofit fontScale="92500" lnSpcReduction="10000"/>
          </a:bodyPr>
          <a:lstStyle/>
          <a:p>
            <a:r>
              <a:rPr lang="en-US" dirty="0"/>
              <a:t>Second, careful listeners value the fruit of obedience.  They understand obedience pays off. Luke 8:15-18</a:t>
            </a:r>
          </a:p>
          <a:p>
            <a:r>
              <a:rPr lang="en-US" dirty="0"/>
              <a:t>The seed is the same.  It is the soil that varies.  The seed is powerful to produce a crop.  The soil is the key.  We must value the fruit that obedience produces in our lives, in the lives of others, and in eternity.  If we do, we will become careful listeners.  (Matthew 5:16) (e.g., Mt 5:23-24 - apology; memorize Eph 4:29)</a:t>
            </a:r>
          </a:p>
        </p:txBody>
      </p:sp>
      <p:sp>
        <p:nvSpPr>
          <p:cNvPr id="4" name="Footer Placeholder 3">
            <a:extLst>
              <a:ext uri="{FF2B5EF4-FFF2-40B4-BE49-F238E27FC236}">
                <a16:creationId xmlns:a16="http://schemas.microsoft.com/office/drawing/2014/main" id="{3C82278A-0853-0E3D-29EB-6A0B8D1AC24B}"/>
              </a:ext>
            </a:extLst>
          </p:cNvPr>
          <p:cNvSpPr>
            <a:spLocks noGrp="1"/>
          </p:cNvSpPr>
          <p:nvPr>
            <p:ph type="ftr" sz="quarter" idx="11"/>
          </p:nvPr>
        </p:nvSpPr>
        <p:spPr/>
        <p:txBody>
          <a:bodyPr/>
          <a:lstStyle/>
          <a:p>
            <a:r>
              <a:rPr lang="en-US"/>
              <a:t>Dr. Rob Reimer</a:t>
            </a:r>
          </a:p>
        </p:txBody>
      </p:sp>
    </p:spTree>
  </p:cSld>
  <p:clrMapOvr>
    <a:masterClrMapping/>
  </p:clrMapOvr>
  <p:transition>
    <p:split orient="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1033</Words>
  <Application>Microsoft Macintosh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Be Careful How You Listen:</vt:lpstr>
      <vt:lpstr>Be Careful How You Listen:</vt:lpstr>
      <vt:lpstr>Be Careful How You Listen:</vt:lpstr>
      <vt:lpstr>Be Careful How You Listen:</vt:lpstr>
      <vt:lpstr>Be Careful How You Listen:</vt:lpstr>
      <vt:lpstr>Be Careful How You Listen:</vt:lpstr>
      <vt:lpstr>Be Careful How You Listen:</vt:lpstr>
      <vt:lpstr>Be Careful How You Listen:</vt:lpstr>
      <vt:lpstr>Be Careful How You Listen:</vt:lpstr>
      <vt:lpstr>Be Careful How You Listen:</vt:lpstr>
      <vt:lpstr>Be Careful How You Listen: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Careful how you Listen:</dc:title>
  <dc:creator>Rob</dc:creator>
  <cp:lastModifiedBy>Jen Reimer</cp:lastModifiedBy>
  <cp:revision>29</cp:revision>
  <dcterms:created xsi:type="dcterms:W3CDTF">2011-05-05T17:03:29Z</dcterms:created>
  <dcterms:modified xsi:type="dcterms:W3CDTF">2024-03-08T13:45:47Z</dcterms:modified>
</cp:coreProperties>
</file>